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11" r:id="rId3"/>
    <p:sldId id="289" r:id="rId4"/>
    <p:sldId id="259" r:id="rId5"/>
    <p:sldId id="287" r:id="rId6"/>
    <p:sldId id="297" r:id="rId7"/>
    <p:sldId id="312" r:id="rId8"/>
    <p:sldId id="313" r:id="rId9"/>
    <p:sldId id="288" r:id="rId10"/>
    <p:sldId id="262" r:id="rId11"/>
    <p:sldId id="265" r:id="rId12"/>
    <p:sldId id="298" r:id="rId13"/>
    <p:sldId id="302" r:id="rId14"/>
    <p:sldId id="268" r:id="rId15"/>
    <p:sldId id="304" r:id="rId16"/>
    <p:sldId id="301" r:id="rId17"/>
    <p:sldId id="292" r:id="rId18"/>
    <p:sldId id="290" r:id="rId19"/>
    <p:sldId id="306" r:id="rId20"/>
    <p:sldId id="307" r:id="rId21"/>
    <p:sldId id="308" r:id="rId22"/>
    <p:sldId id="295" r:id="rId23"/>
    <p:sldId id="270" r:id="rId24"/>
    <p:sldId id="296" r:id="rId25"/>
    <p:sldId id="274" r:id="rId26"/>
    <p:sldId id="276" r:id="rId27"/>
    <p:sldId id="280" r:id="rId28"/>
    <p:sldId id="277" r:id="rId29"/>
    <p:sldId id="281" r:id="rId30"/>
    <p:sldId id="278" r:id="rId31"/>
    <p:sldId id="282" r:id="rId32"/>
    <p:sldId id="283" r:id="rId33"/>
    <p:sldId id="279" r:id="rId34"/>
    <p:sldId id="284" r:id="rId35"/>
    <p:sldId id="275" r:id="rId36"/>
    <p:sldId id="310" r:id="rId37"/>
    <p:sldId id="305" r:id="rId38"/>
    <p:sldId id="293" r:id="rId39"/>
    <p:sldId id="294" r:id="rId40"/>
    <p:sldId id="300" r:id="rId41"/>
    <p:sldId id="264" r:id="rId42"/>
    <p:sldId id="266" r:id="rId43"/>
    <p:sldId id="267" r:id="rId44"/>
    <p:sldId id="269"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1" d="100"/>
          <a:sy n="61" d="100"/>
        </p:scale>
        <p:origin x="-1147"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AEBF4-5C01-4EC4-A4FC-540DEC24B8E9}" type="datetimeFigureOut">
              <a:rPr lang="en-US" smtClean="0"/>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BD197-04E4-45E6-BD46-37BA380B02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BD197-04E4-45E6-BD46-37BA380B025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Allows volunteers</a:t>
            </a:r>
            <a:r>
              <a:rPr lang="en-US" baseline="0" dirty="0" smtClean="0"/>
              <a:t> to easily collect and enter data</a:t>
            </a:r>
            <a:endParaRPr lang="en-US" dirty="0"/>
          </a:p>
        </p:txBody>
      </p:sp>
      <p:sp>
        <p:nvSpPr>
          <p:cNvPr id="4" name="Slide Number Placeholder 3"/>
          <p:cNvSpPr>
            <a:spLocks noGrp="1"/>
          </p:cNvSpPr>
          <p:nvPr>
            <p:ph type="sldNum" sz="quarter" idx="10"/>
          </p:nvPr>
        </p:nvSpPr>
        <p:spPr/>
        <p:txBody>
          <a:bodyPr/>
          <a:lstStyle/>
          <a:p>
            <a:fld id="{B85BD197-04E4-45E6-BD46-37BA380B025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3DBE3F-4A5A-4039-B3EB-A481DB8FEE5C}"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EF33-4ACD-4F31-A0B4-AF702E2B44AA}"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CBCE7-14C9-4195-A55A-3C7F926A69AC}"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0A91E-8DF3-4813-804B-6C88218A5132}"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C0D0D-A6DF-47F3-85C7-FE9E1E212381}"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3191D-3551-4318-A1E6-8DF0570CEE1E}"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5413-AD3B-481C-833E-30EAFE097727}" type="datetime1">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D6347-3CCB-4B4B-9281-598545B9A681}" type="datetime1">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9B2D-2E11-477F-939F-0F5DA72AC705}" type="datetime1">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F242A-7FE6-4410-A240-CA8E8A23D001}"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728DF-506E-42DD-9B4D-281D7CC38D88}"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C0A24-430A-48FD-9E35-7A8C5704FA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3C788-6921-4311-8E86-71BC5928351B}" type="datetime1">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C0A24-430A-48FD-9E35-7A8C5704FA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kellyv@caryinstitut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kellyv@caryinstitute.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usanp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mailto:kellyv@caryinstitute.or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457451"/>
          </a:xfrm>
        </p:spPr>
        <p:txBody>
          <a:bodyPr>
            <a:normAutofit/>
          </a:bodyPr>
          <a:lstStyle/>
          <a:p>
            <a:r>
              <a:rPr lang="en-US" dirty="0" smtClean="0"/>
              <a:t>Fern Glen </a:t>
            </a:r>
            <a:r>
              <a:rPr lang="en-US" dirty="0" err="1" smtClean="0"/>
              <a:t>Phenology</a:t>
            </a:r>
            <a:r>
              <a:rPr lang="en-US" dirty="0" smtClean="0"/>
              <a:t> Trail</a:t>
            </a:r>
            <a:br>
              <a:rPr lang="en-US" dirty="0" smtClean="0"/>
            </a:br>
            <a:r>
              <a:rPr lang="en-US" dirty="0" smtClean="0"/>
              <a:t>Packet for Volunteers</a:t>
            </a:r>
            <a:endParaRPr lang="en-US" sz="3100" dirty="0"/>
          </a:p>
        </p:txBody>
      </p:sp>
      <p:sp>
        <p:nvSpPr>
          <p:cNvPr id="3" name="Subtitle 2"/>
          <p:cNvSpPr>
            <a:spLocks noGrp="1"/>
          </p:cNvSpPr>
          <p:nvPr>
            <p:ph type="subTitle" idx="1"/>
          </p:nvPr>
        </p:nvSpPr>
        <p:spPr>
          <a:xfrm>
            <a:off x="990600" y="3886200"/>
            <a:ext cx="7162800" cy="2590800"/>
          </a:xfrm>
        </p:spPr>
        <p:txBody>
          <a:bodyPr>
            <a:normAutofit/>
          </a:bodyPr>
          <a:lstStyle/>
          <a:p>
            <a:r>
              <a:rPr lang="en-US" dirty="0" smtClean="0">
                <a:solidFill>
                  <a:schemeClr val="tx1"/>
                </a:solidFill>
              </a:rPr>
              <a:t>Program Manager: Vicky Kelly</a:t>
            </a:r>
          </a:p>
          <a:p>
            <a:r>
              <a:rPr lang="en-US" dirty="0" smtClean="0">
                <a:solidFill>
                  <a:schemeClr val="tx1"/>
                </a:solidFill>
                <a:hlinkClick r:id="rId2"/>
              </a:rPr>
              <a:t>kellyv@caryinstitute.org</a:t>
            </a:r>
            <a:endParaRPr lang="en-US" dirty="0" smtClean="0">
              <a:solidFill>
                <a:schemeClr val="tx1"/>
              </a:solidFill>
            </a:endParaRPr>
          </a:p>
          <a:p>
            <a:r>
              <a:rPr lang="en-US" dirty="0" smtClean="0">
                <a:solidFill>
                  <a:schemeClr val="tx1"/>
                </a:solidFill>
              </a:rPr>
              <a:t>845-677-7600 ext. 174</a:t>
            </a:r>
          </a:p>
        </p:txBody>
      </p:sp>
      <p:pic>
        <p:nvPicPr>
          <p:cNvPr id="4" name="Picture 3"/>
          <p:cNvPicPr/>
          <p:nvPr/>
        </p:nvPicPr>
        <p:blipFill>
          <a:blip r:embed="rId3"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286000" y="457200"/>
            <a:ext cx="4724400" cy="914400"/>
          </a:xfrm>
          <a:prstGeom prst="rect">
            <a:avLst/>
          </a:prstGeom>
        </p:spPr>
      </p:pic>
      <p:sp>
        <p:nvSpPr>
          <p:cNvPr id="5" name="Slide Number Placeholder 4"/>
          <p:cNvSpPr>
            <a:spLocks noGrp="1"/>
          </p:cNvSpPr>
          <p:nvPr>
            <p:ph type="sldNum" sz="quarter" idx="12"/>
          </p:nvPr>
        </p:nvSpPr>
        <p:spPr/>
        <p:txBody>
          <a:bodyPr/>
          <a:lstStyle/>
          <a:p>
            <a:fld id="{DDCC0A24-430A-48FD-9E35-7A8C5704FA9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4167" r="14495" b="6250"/>
          <a:stretch>
            <a:fillRect/>
          </a:stretch>
        </p:blipFill>
        <p:spPr bwMode="auto">
          <a:xfrm>
            <a:off x="0" y="1471808"/>
            <a:ext cx="9144000" cy="5386192"/>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normAutofit/>
          </a:bodyPr>
          <a:lstStyle/>
          <a:p>
            <a:r>
              <a:rPr lang="en-US" sz="2800" dirty="0" smtClean="0"/>
              <a:t>Log in with your username and password</a:t>
            </a:r>
            <a:endParaRPr lang="en-US" sz="2800" dirty="0"/>
          </a:p>
        </p:txBody>
      </p:sp>
      <p:sp>
        <p:nvSpPr>
          <p:cNvPr id="4" name="Oval 3"/>
          <p:cNvSpPr/>
          <p:nvPr/>
        </p:nvSpPr>
        <p:spPr>
          <a:xfrm>
            <a:off x="1066800" y="45720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51816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2884" t="4167" r="14495" b="15104"/>
          <a:stretch>
            <a:fillRect/>
          </a:stretch>
        </p:blipFill>
        <p:spPr bwMode="auto">
          <a:xfrm>
            <a:off x="0" y="1143000"/>
            <a:ext cx="9144000" cy="5715000"/>
          </a:xfrm>
          <a:prstGeom prst="rect">
            <a:avLst/>
          </a:prstGeom>
          <a:noFill/>
          <a:ln w="9525">
            <a:noFill/>
            <a:miter lim="800000"/>
            <a:headEnd/>
            <a:tailEnd/>
          </a:ln>
        </p:spPr>
      </p:pic>
      <p:sp>
        <p:nvSpPr>
          <p:cNvPr id="3" name="Title 2"/>
          <p:cNvSpPr txBox="1">
            <a:spLocks/>
          </p:cNvSpPr>
          <p:nvPr/>
        </p:nvSpPr>
        <p:spPr>
          <a:xfrm>
            <a:off x="457200" y="381000"/>
            <a:ext cx="82296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Select My Observation Deck</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Oval 3"/>
          <p:cNvSpPr/>
          <p:nvPr/>
        </p:nvSpPr>
        <p:spPr>
          <a:xfrm>
            <a:off x="6400800" y="4419600"/>
            <a:ext cx="1905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DCC0A24-430A-48FD-9E35-7A8C5704FA95}"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2884" t="7366" r="15081" b="12649"/>
          <a:stretch>
            <a:fillRect/>
          </a:stretch>
        </p:blipFill>
        <p:spPr bwMode="auto">
          <a:xfrm>
            <a:off x="-10633" y="1143000"/>
            <a:ext cx="9154633" cy="5715000"/>
          </a:xfrm>
          <a:prstGeom prst="rect">
            <a:avLst/>
          </a:prstGeom>
          <a:noFill/>
          <a:ln w="9525">
            <a:noFill/>
            <a:miter lim="800000"/>
            <a:headEnd/>
            <a:tailEnd/>
          </a:ln>
        </p:spPr>
      </p:pic>
      <p:sp>
        <p:nvSpPr>
          <p:cNvPr id="3" name="Oval 2"/>
          <p:cNvSpPr/>
          <p:nvPr/>
        </p:nvSpPr>
        <p:spPr>
          <a:xfrm>
            <a:off x="4495800" y="5943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0" y="3581400"/>
            <a:ext cx="2362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457200" y="228600"/>
            <a:ext cx="8229600" cy="9144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To Print datasheets,</a:t>
            </a:r>
            <a:endParaRPr kumimoji="0" lang="en-US" sz="2800" b="0" i="0" u="none" strike="noStrike" kern="1200" cap="none" spc="0" normalizeH="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Select Cary Institute Fern Glen,</a:t>
            </a:r>
            <a:r>
              <a:rPr kumimoji="0" lang="en-US" sz="2800" b="0" i="0" u="none" strike="noStrike" kern="1200" cap="none" spc="0" normalizeH="0" noProof="0" dirty="0" smtClean="0">
                <a:ln>
                  <a:noFill/>
                </a:ln>
                <a:solidFill>
                  <a:schemeClr val="tx1"/>
                </a:solidFill>
                <a:effectLst/>
                <a:uLnTx/>
                <a:uFillTx/>
                <a:latin typeface="+mj-lt"/>
                <a:ea typeface="+mj-ea"/>
                <a:cs typeface="+mj-cs"/>
              </a:rPr>
              <a:t> Print Field Datasheet</a:t>
            </a:r>
            <a:endParaRPr lang="en-US" sz="2800" dirty="0" smtClean="0">
              <a:latin typeface="+mj-lt"/>
              <a:ea typeface="+mj-ea"/>
              <a:cs typeface="+mj-cs"/>
            </a:endParaRPr>
          </a:p>
        </p:txBody>
      </p:sp>
      <p:sp>
        <p:nvSpPr>
          <p:cNvPr id="6" name="Slide Number Placeholder 5"/>
          <p:cNvSpPr>
            <a:spLocks noGrp="1"/>
          </p:cNvSpPr>
          <p:nvPr>
            <p:ph type="sldNum" sz="quarter" idx="12"/>
          </p:nvPr>
        </p:nvSpPr>
        <p:spPr/>
        <p:txBody>
          <a:bodyPr/>
          <a:lstStyle/>
          <a:p>
            <a:fld id="{DDCC0A24-430A-48FD-9E35-7A8C5704FA95}"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2 options for datasheets </a:t>
            </a:r>
            <a:br>
              <a:rPr lang="en-US" dirty="0" smtClean="0"/>
            </a:br>
            <a:r>
              <a:rPr lang="en-US" dirty="0" smtClean="0"/>
              <a:t>(examples on next 2 pages)</a:t>
            </a:r>
            <a:endParaRPr lang="en-US" dirty="0"/>
          </a:p>
        </p:txBody>
      </p:sp>
      <p:sp>
        <p:nvSpPr>
          <p:cNvPr id="3" name="Content Placeholder 2"/>
          <p:cNvSpPr txBox="1">
            <a:spLocks/>
          </p:cNvSpPr>
          <p:nvPr/>
        </p:nvSpPr>
        <p:spPr>
          <a:xfrm>
            <a:off x="457200" y="15240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have a choice of printing data sheets that have</a:t>
            </a:r>
            <a:r>
              <a:rPr kumimoji="0" lang="en-US" sz="3200" b="0" i="0" u="none" strike="noStrike" kern="1200" cap="none" spc="0" normalizeH="0" noProof="0" dirty="0" smtClean="0">
                <a:ln>
                  <a:noFill/>
                </a:ln>
                <a:solidFill>
                  <a:schemeClr val="tx1"/>
                </a:solidFill>
                <a:effectLst/>
                <a:uLnTx/>
                <a:uFillTx/>
                <a:latin typeface="+mn-lt"/>
                <a:ea typeface="+mn-ea"/>
                <a:cs typeface="+mn-cs"/>
              </a:rPr>
              <a:t> 16 days for 1 plant (each plant is on a separate sheet) 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4 plants on 1 sheet</a:t>
            </a:r>
            <a:r>
              <a:rPr kumimoji="0" lang="en-US" sz="3200" b="0" i="0" u="none" strike="noStrike" kern="1200" cap="none" spc="0" normalizeH="0" noProof="0" dirty="0" smtClean="0">
                <a:ln>
                  <a:noFill/>
                </a:ln>
                <a:solidFill>
                  <a:schemeClr val="tx1"/>
                </a:solidFill>
                <a:effectLst/>
                <a:uLnTx/>
                <a:uFillTx/>
                <a:latin typeface="+mn-lt"/>
                <a:ea typeface="+mn-ea"/>
                <a:cs typeface="+mn-cs"/>
              </a:rPr>
              <a:t> for 1 day (you will need 5 sheets per day as we have 19 plants on our trail)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If you’d prefer an excel spreadsheet that has all the plants</a:t>
            </a:r>
            <a:r>
              <a:rPr kumimoji="0" lang="en-US" sz="3200" b="0" i="0" u="none" strike="noStrike" kern="1200" cap="none" spc="0" normalizeH="0" noProof="0" dirty="0" smtClean="0">
                <a:ln>
                  <a:noFill/>
                </a:ln>
                <a:solidFill>
                  <a:schemeClr val="tx1"/>
                </a:solidFill>
                <a:effectLst/>
                <a:uLnTx/>
                <a:uFillTx/>
                <a:latin typeface="+mn-lt"/>
                <a:ea typeface="+mn-ea"/>
                <a:cs typeface="+mn-cs"/>
              </a:rPr>
              <a:t> listed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a more paper efficient way, contact </a:t>
            </a:r>
            <a:r>
              <a:rPr kumimoji="0" lang="en-US" sz="3200" b="0" i="0" u="sng" strike="noStrike" kern="1200" cap="none" spc="0" normalizeH="0" baseline="0" noProof="0" dirty="0" smtClean="0">
                <a:ln>
                  <a:noFill/>
                </a:ln>
                <a:solidFill>
                  <a:schemeClr val="tx1"/>
                </a:solidFill>
                <a:effectLst/>
                <a:uLnTx/>
                <a:uFillTx/>
                <a:latin typeface="+mn-lt"/>
                <a:ea typeface="+mn-ea"/>
                <a:cs typeface="+mn-cs"/>
                <a:hlinkClick r:id="rId2"/>
              </a:rPr>
              <a:t>Vicky Kelly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4" name="Slide Number Placeholder 3"/>
          <p:cNvSpPr>
            <a:spLocks noGrp="1"/>
          </p:cNvSpPr>
          <p:nvPr>
            <p:ph type="sldNum" sz="quarter" idx="12"/>
          </p:nvPr>
        </p:nvSpPr>
        <p:spPr/>
        <p:txBody>
          <a:bodyPr/>
          <a:lstStyle/>
          <a:p>
            <a:fld id="{DDCC0A24-430A-48FD-9E35-7A8C5704FA95}"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22255" t="14583" r="20351" b="6250"/>
          <a:stretch>
            <a:fillRect/>
          </a:stretch>
        </p:blipFill>
        <p:spPr bwMode="auto">
          <a:xfrm>
            <a:off x="990600" y="1066800"/>
            <a:ext cx="7467600" cy="5791200"/>
          </a:xfrm>
          <a:prstGeom prst="rect">
            <a:avLst/>
          </a:prstGeom>
          <a:noFill/>
          <a:ln w="9525">
            <a:noFill/>
            <a:miter lim="800000"/>
            <a:headEnd/>
            <a:tailEnd/>
          </a:ln>
        </p:spPr>
      </p:pic>
      <p:sp>
        <p:nvSpPr>
          <p:cNvPr id="3" name="Title 2"/>
          <p:cNvSpPr>
            <a:spLocks noGrp="1"/>
          </p:cNvSpPr>
          <p:nvPr>
            <p:ph type="title"/>
          </p:nvPr>
        </p:nvSpPr>
        <p:spPr>
          <a:xfrm>
            <a:off x="457200" y="0"/>
            <a:ext cx="8229600" cy="990600"/>
          </a:xfrm>
        </p:spPr>
        <p:txBody>
          <a:bodyPr>
            <a:normAutofit/>
          </a:bodyPr>
          <a:lstStyle/>
          <a:p>
            <a:r>
              <a:rPr lang="en-US" sz="2800" dirty="0" smtClean="0"/>
              <a:t>What Paper Datasheets Look Like</a:t>
            </a:r>
            <a:br>
              <a:rPr lang="en-US" sz="2800" dirty="0" smtClean="0"/>
            </a:br>
            <a:r>
              <a:rPr lang="en-US" sz="2800" dirty="0" smtClean="0"/>
              <a:t>16 days for 1 plant</a:t>
            </a:r>
            <a:endParaRPr lang="en-US" sz="2800"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1750" t="14000" r="20500" b="7333"/>
          <a:stretch>
            <a:fillRect/>
          </a:stretch>
        </p:blipFill>
        <p:spPr bwMode="auto">
          <a:xfrm>
            <a:off x="1295400" y="1447800"/>
            <a:ext cx="7060769" cy="5410200"/>
          </a:xfrm>
          <a:prstGeom prst="rect">
            <a:avLst/>
          </a:prstGeom>
          <a:noFill/>
          <a:ln w="9525">
            <a:noFill/>
            <a:miter lim="800000"/>
            <a:headEnd/>
            <a:tailEnd/>
          </a:ln>
        </p:spPr>
      </p:pic>
      <p:sp>
        <p:nvSpPr>
          <p:cNvPr id="4" name="Title 2"/>
          <p:cNvSpPr txBox="1">
            <a:spLocks/>
          </p:cNvSpPr>
          <p:nvPr/>
        </p:nvSpPr>
        <p:spPr>
          <a:xfrm>
            <a:off x="457200" y="152400"/>
            <a:ext cx="82296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What Paper Datasheets Look Like</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en-US" sz="2800" b="0" i="0" u="none" strike="noStrike" kern="1200" cap="none" spc="0" normalizeH="0" baseline="0" noProof="0" dirty="0" smtClean="0">
                <a:ln>
                  <a:noFill/>
                </a:ln>
                <a:solidFill>
                  <a:schemeClr val="tx1"/>
                </a:solidFill>
                <a:effectLst/>
                <a:uLnTx/>
                <a:uFillTx/>
                <a:latin typeface="+mj-lt"/>
                <a:ea typeface="+mj-ea"/>
                <a:cs typeface="+mj-cs"/>
              </a:rPr>
              <a:t>4 plants,</a:t>
            </a:r>
            <a:r>
              <a:rPr kumimoji="0" lang="en-US" sz="2800" b="0" i="0" u="none" strike="noStrike" kern="1200" cap="none" spc="0" normalizeH="0" noProof="0" dirty="0" smtClean="0">
                <a:ln>
                  <a:noFill/>
                </a:ln>
                <a:solidFill>
                  <a:schemeClr val="tx1"/>
                </a:solidFill>
                <a:effectLst/>
                <a:uLnTx/>
                <a:uFillTx/>
                <a:latin typeface="+mj-lt"/>
                <a:ea typeface="+mj-ea"/>
                <a:cs typeface="+mj-cs"/>
              </a:rPr>
              <a:t> 1 day</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DDCC0A24-430A-48FD-9E35-7A8C5704FA9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Collecting data using the smart phone mobile app</a:t>
            </a:r>
            <a:endParaRPr lang="en-US" dirty="0"/>
          </a:p>
        </p:txBody>
      </p:sp>
      <p:sp>
        <p:nvSpPr>
          <p:cNvPr id="3" name="Content Placeholder 2"/>
          <p:cNvSpPr>
            <a:spLocks noGrp="1"/>
          </p:cNvSpPr>
          <p:nvPr>
            <p:ph idx="1"/>
          </p:nvPr>
        </p:nvSpPr>
        <p:spPr/>
        <p:txBody>
          <a:bodyPr/>
          <a:lstStyle/>
          <a:p>
            <a:r>
              <a:rPr lang="en-US" dirty="0" smtClean="0"/>
              <a:t>On your smart phone or tablet (must have Internet access), go to your app store and look up Nature’s Notebook. Make sure on your tablet, you do not have the settings for “</a:t>
            </a:r>
            <a:r>
              <a:rPr lang="en-US" dirty="0" err="1" smtClean="0"/>
              <a:t>iPad</a:t>
            </a:r>
            <a:r>
              <a:rPr lang="en-US" dirty="0" smtClean="0"/>
              <a:t> only” as the app won’t come up on the search. Download the app and sign in to your account.  It will sync automatically to the observer account you set up on the Natures Notebook website.</a:t>
            </a:r>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a:t>
            </a:r>
            <a:endParaRPr lang="en-US" dirty="0"/>
          </a:p>
        </p:txBody>
      </p:sp>
      <p:pic>
        <p:nvPicPr>
          <p:cNvPr id="3" name="Picture 2" descr="Screenshot_2014-11-10-10-17-26.png"/>
          <p:cNvPicPr>
            <a:picLocks noChangeAspect="1"/>
          </p:cNvPicPr>
          <p:nvPr/>
        </p:nvPicPr>
        <p:blipFill>
          <a:blip r:embed="rId2" cstate="print"/>
          <a:stretch>
            <a:fillRect/>
          </a:stretch>
        </p:blipFill>
        <p:spPr>
          <a:xfrm>
            <a:off x="2971800" y="381000"/>
            <a:ext cx="3657600" cy="6096000"/>
          </a:xfrm>
          <a:prstGeom prst="rect">
            <a:avLst/>
          </a:prstGeom>
        </p:spPr>
      </p:pic>
      <p:sp>
        <p:nvSpPr>
          <p:cNvPr id="5" name="TextBox 4"/>
          <p:cNvSpPr txBox="1"/>
          <p:nvPr/>
        </p:nvSpPr>
        <p:spPr>
          <a:xfrm>
            <a:off x="457200" y="609600"/>
            <a:ext cx="2133600" cy="2308324"/>
          </a:xfrm>
          <a:prstGeom prst="rect">
            <a:avLst/>
          </a:prstGeom>
          <a:noFill/>
        </p:spPr>
        <p:txBody>
          <a:bodyPr wrap="square" rtlCol="0">
            <a:spAutoFit/>
          </a:bodyPr>
          <a:lstStyle/>
          <a:p>
            <a:r>
              <a:rPr lang="en-US" sz="4800" dirty="0" smtClean="0"/>
              <a:t>NPN Mobile App</a:t>
            </a:r>
            <a:endParaRPr lang="en-US" sz="4800" dirty="0"/>
          </a:p>
        </p:txBody>
      </p:sp>
      <p:sp>
        <p:nvSpPr>
          <p:cNvPr id="6" name="Oval 5"/>
          <p:cNvSpPr/>
          <p:nvPr/>
        </p:nvSpPr>
        <p:spPr>
          <a:xfrm>
            <a:off x="5257800" y="685800"/>
            <a:ext cx="1905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DCC0A24-430A-48FD-9E35-7A8C5704FA9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Observations</a:t>
            </a:r>
            <a:endParaRPr lang="en-US" sz="2000" dirty="0"/>
          </a:p>
        </p:txBody>
      </p:sp>
      <p:sp>
        <p:nvSpPr>
          <p:cNvPr id="5" name="Content Placeholder 4"/>
          <p:cNvSpPr>
            <a:spLocks noGrp="1"/>
          </p:cNvSpPr>
          <p:nvPr>
            <p:ph idx="1"/>
          </p:nvPr>
        </p:nvSpPr>
        <p:spPr/>
        <p:txBody>
          <a:bodyPr>
            <a:normAutofit fontScale="77500" lnSpcReduction="20000"/>
          </a:bodyPr>
          <a:lstStyle/>
          <a:p>
            <a:r>
              <a:rPr lang="en-US" dirty="0" smtClean="0"/>
              <a:t>As an observer, you’ll answer questions about the basic parts of a plant: leaves, flowers and fruit. You will watch as they emerge and develop. You’ll report on the stage of development of these structures including when they die and drop off the plant. What these structures look like varies from species to species. A packet with descriptions and pictures of what they look like at different stages is available on the NPN website and in a packet here.</a:t>
            </a:r>
          </a:p>
          <a:p>
            <a:r>
              <a:rPr lang="en-US" dirty="0" smtClean="0"/>
              <a:t>You will often see the term "</a:t>
            </a:r>
            <a:r>
              <a:rPr lang="en-US" dirty="0" err="1" smtClean="0"/>
              <a:t>phenophase</a:t>
            </a:r>
            <a:r>
              <a:rPr lang="en-US" dirty="0" smtClean="0"/>
              <a:t>". It refers to the phase or stage in the life cycle of a plant. Examples of </a:t>
            </a:r>
            <a:r>
              <a:rPr lang="en-US" dirty="0" err="1" smtClean="0"/>
              <a:t>phenophases</a:t>
            </a:r>
            <a:r>
              <a:rPr lang="en-US" dirty="0" smtClean="0"/>
              <a:t> include newly emerging leaves, flower buds or open flowers.</a:t>
            </a:r>
            <a:br>
              <a:rPr lang="en-US" dirty="0" smtClean="0"/>
            </a:br>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Self-Training</a:t>
            </a:r>
            <a:endParaRPr lang="en-US" dirty="0"/>
          </a:p>
        </p:txBody>
      </p:sp>
      <p:sp>
        <p:nvSpPr>
          <p:cNvPr id="4" name="Content Placeholder 3"/>
          <p:cNvSpPr>
            <a:spLocks noGrp="1"/>
          </p:cNvSpPr>
          <p:nvPr>
            <p:ph idx="1"/>
          </p:nvPr>
        </p:nvSpPr>
        <p:spPr/>
        <p:txBody>
          <a:bodyPr>
            <a:normAutofit fontScale="62500" lnSpcReduction="20000"/>
          </a:bodyPr>
          <a:lstStyle/>
          <a:p>
            <a:pPr marL="514350" lvl="0" indent="-514350">
              <a:buFont typeface="+mj-lt"/>
              <a:buAutoNum type="arabicPeriod"/>
            </a:pPr>
            <a:r>
              <a:rPr lang="en-US" dirty="0" smtClean="0"/>
              <a:t>Now that you are set up as an observer, you will want to get familiar with </a:t>
            </a:r>
            <a:r>
              <a:rPr lang="en-US" dirty="0" err="1" smtClean="0"/>
              <a:t>phenology</a:t>
            </a:r>
            <a:r>
              <a:rPr lang="en-US" dirty="0" smtClean="0"/>
              <a:t>, </a:t>
            </a:r>
            <a:r>
              <a:rPr lang="en-US" dirty="0" err="1" smtClean="0"/>
              <a:t>phenophases</a:t>
            </a:r>
            <a:r>
              <a:rPr lang="en-US" dirty="0" smtClean="0"/>
              <a:t> and what you will be seeing in the field. </a:t>
            </a:r>
          </a:p>
          <a:p>
            <a:pPr marL="514350" lvl="0" indent="-514350">
              <a:buFont typeface="+mj-lt"/>
              <a:buAutoNum type="arabicPeriod"/>
            </a:pPr>
            <a:r>
              <a:rPr lang="en-US" dirty="0" smtClean="0"/>
              <a:t>Review the species profiles associated with the Fern Glen trail found in Nature's Notebook and in this packet. </a:t>
            </a:r>
          </a:p>
          <a:p>
            <a:pPr marL="514350" lvl="0" indent="-514350">
              <a:buFont typeface="+mj-lt"/>
              <a:buAutoNum type="arabicPeriod"/>
            </a:pPr>
            <a:r>
              <a:rPr lang="en-US" dirty="0" smtClean="0"/>
              <a:t>Watch the webinars provided by USA-NPN found here (www.usanpn.org/nn/connect/Webinars2014).</a:t>
            </a:r>
          </a:p>
          <a:p>
            <a:pPr marL="514350" lvl="0" indent="-514350">
              <a:buFont typeface="+mj-lt"/>
              <a:buAutoNum type="arabicPeriod"/>
            </a:pPr>
            <a:r>
              <a:rPr lang="en-US" dirty="0" smtClean="0"/>
              <a:t>Attend a training session (contact Vicky Kelly for dates &amp; times).</a:t>
            </a:r>
          </a:p>
          <a:p>
            <a:pPr marL="514350" lvl="0" indent="-514350">
              <a:buFont typeface="+mj-lt"/>
              <a:buAutoNum type="arabicPeriod"/>
            </a:pPr>
            <a:r>
              <a:rPr lang="en-US" dirty="0" smtClean="0"/>
              <a:t>Meet the observing community. Make plans with other observers to go out into the field with them. Learning from a peer in real time is the best training there is! Plus it is just really fun to observe with others. </a:t>
            </a:r>
          </a:p>
          <a:p>
            <a:pPr marL="514350" lvl="0" indent="-514350">
              <a:buFont typeface="+mj-lt"/>
              <a:buAutoNum type="arabicPeriod"/>
            </a:pPr>
            <a:r>
              <a:rPr lang="en-US" dirty="0" smtClean="0"/>
              <a:t>If you are worried about your data at first, feel free to do a few practice rounds with your data sheets or the smart phone app and just don’t enter the observations into the USA-NPN site. When you are comfortable, you can enter your data. Know that you can go back and change entered data if the following week you realize you made a mistake! </a:t>
            </a:r>
          </a:p>
        </p:txBody>
      </p:sp>
      <p:sp>
        <p:nvSpPr>
          <p:cNvPr id="5" name="Slide Number Placeholder 4"/>
          <p:cNvSpPr>
            <a:spLocks noGrp="1"/>
          </p:cNvSpPr>
          <p:nvPr>
            <p:ph type="sldNum" sz="quarter" idx="12"/>
          </p:nvPr>
        </p:nvSpPr>
        <p:spPr/>
        <p:txBody>
          <a:bodyPr/>
          <a:lstStyle/>
          <a:p>
            <a:fld id="{DDCC0A24-430A-48FD-9E35-7A8C5704FA95}"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Welcome to the Cary Institute Fern Glen </a:t>
            </a:r>
            <a:r>
              <a:rPr lang="en-US" dirty="0" err="1" smtClean="0"/>
              <a:t>Phenology</a:t>
            </a:r>
            <a:r>
              <a:rPr lang="en-US" dirty="0" smtClean="0"/>
              <a:t> Monitoring Program. This document contains the steps and protocols to get you set up and on your way toward being a phenomenal </a:t>
            </a:r>
            <a:r>
              <a:rPr lang="en-US" dirty="0" err="1" smtClean="0"/>
              <a:t>phenologist</a:t>
            </a:r>
            <a:r>
              <a:rPr lang="en-US" dirty="0" smtClean="0"/>
              <a:t>! Monitoring </a:t>
            </a:r>
            <a:r>
              <a:rPr lang="en-US" dirty="0" err="1" smtClean="0"/>
              <a:t>phenology</a:t>
            </a:r>
            <a:r>
              <a:rPr lang="en-US" dirty="0" smtClean="0"/>
              <a:t> is not hard once you get the hang of it, but attending trainings and field practice is critical to submitting high quality data. Please follow these instructions to get started. Setting up your observer account will only take about 15 minutes, however we recommend spending  some time self-training in addition to attending a formal training on the trail before you begin to submit your data. Thank you for your commitment to monitoring </a:t>
            </a:r>
            <a:r>
              <a:rPr lang="en-US" dirty="0" err="1" smtClean="0"/>
              <a:t>phenology</a:t>
            </a:r>
            <a:r>
              <a:rPr lang="en-US" dirty="0" smtClean="0"/>
              <a:t>!</a:t>
            </a:r>
          </a:p>
          <a:p>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Notes &amp; Details About </a:t>
            </a:r>
            <a:br>
              <a:rPr lang="en-US" dirty="0" smtClean="0"/>
            </a:br>
            <a:r>
              <a:rPr lang="en-US" dirty="0" smtClean="0"/>
              <a:t>Observation Protocols</a:t>
            </a:r>
            <a:endParaRPr lang="en-US" dirty="0"/>
          </a:p>
        </p:txBody>
      </p:sp>
      <p:sp>
        <p:nvSpPr>
          <p:cNvPr id="3" name="Content Placeholder 2"/>
          <p:cNvSpPr>
            <a:spLocks noGrp="1"/>
          </p:cNvSpPr>
          <p:nvPr>
            <p:ph idx="1"/>
          </p:nvPr>
        </p:nvSpPr>
        <p:spPr>
          <a:xfrm>
            <a:off x="152400" y="1676400"/>
            <a:ext cx="8839200" cy="4525963"/>
          </a:xfrm>
        </p:spPr>
        <p:txBody>
          <a:bodyPr>
            <a:normAutofit fontScale="32500" lnSpcReduction="20000"/>
          </a:bodyPr>
          <a:lstStyle/>
          <a:p>
            <a:pPr marL="514350" lvl="0" indent="-514350">
              <a:buFont typeface="+mj-lt"/>
              <a:buAutoNum type="arabicPeriod"/>
            </a:pPr>
            <a:r>
              <a:rPr lang="en-US" sz="4300" dirty="0" smtClean="0"/>
              <a:t>Each species has a specific </a:t>
            </a:r>
            <a:r>
              <a:rPr lang="en-US" sz="4300" dirty="0" err="1" smtClean="0"/>
              <a:t>phenophase</a:t>
            </a:r>
            <a:r>
              <a:rPr lang="en-US" sz="4300" dirty="0" smtClean="0"/>
              <a:t> protocol identified by USA-NPN. You can print out the </a:t>
            </a:r>
            <a:r>
              <a:rPr lang="en-US" sz="4300" dirty="0" err="1" smtClean="0"/>
              <a:t>phenophase</a:t>
            </a:r>
            <a:r>
              <a:rPr lang="en-US" sz="4300" dirty="0" smtClean="0"/>
              <a:t> descriptions from your observation deck or from the packet provided. If you use your mobile device, there is a little information button that will give you the specifics related to each species about what to observe.</a:t>
            </a:r>
          </a:p>
          <a:p>
            <a:pPr marL="514350" lvl="0" indent="-514350">
              <a:buFont typeface="+mj-lt"/>
              <a:buAutoNum type="arabicPeriod"/>
            </a:pPr>
            <a:r>
              <a:rPr lang="en-US" sz="4300" dirty="0" smtClean="0"/>
              <a:t>We recommend that our observers make observations 1X per week. During the peak season, observing 2X a week will allow you the most chance to see the </a:t>
            </a:r>
            <a:r>
              <a:rPr lang="en-US" sz="4300" dirty="0" err="1" smtClean="0"/>
              <a:t>phenophase</a:t>
            </a:r>
            <a:r>
              <a:rPr lang="en-US" sz="4300" dirty="0" smtClean="0"/>
              <a:t> as it first shifts - which is the most valuable observation to make. Understanding that observers participate as their schedules allow however, most </a:t>
            </a:r>
            <a:r>
              <a:rPr lang="en-US" sz="4300" dirty="0" err="1" smtClean="0"/>
              <a:t>phenology</a:t>
            </a:r>
            <a:r>
              <a:rPr lang="en-US" sz="4300" dirty="0" smtClean="0"/>
              <a:t> observation programs utilize data collected 1-2X per week on average. As you will be making observations as part of a network, it is recommended that you talk to your fellow participants to try to spread out your observations so that someone is going almost every day if possible. Again, this is optimal, but not necessary for the program to be successful. </a:t>
            </a:r>
          </a:p>
          <a:p>
            <a:pPr marL="514350" lvl="0" indent="-514350">
              <a:buFont typeface="+mj-lt"/>
              <a:buAutoNum type="arabicPeriod"/>
            </a:pPr>
            <a:r>
              <a:rPr lang="en-US" sz="4300" dirty="0" smtClean="0"/>
              <a:t>Some species will go through their entire life cycle quickly while others will take the entire observing season. For example, trout lily aka dogtooth violet, is a spring ephemeral that leafs out, flowers and fruits during the spring. By May, all traces of the plant have disappeared and you can stop making observations on this species. </a:t>
            </a:r>
          </a:p>
          <a:p>
            <a:pPr marL="514350" lvl="0" indent="-514350">
              <a:buFont typeface="+mj-lt"/>
              <a:buAutoNum type="arabicPeriod"/>
            </a:pPr>
            <a:r>
              <a:rPr lang="en-US" sz="4300" dirty="0" smtClean="0"/>
              <a:t>Some species will go through their life cycle (leaf out, flower, fruit), but will keep their unfolded leaves for the entire season. For example, red maple will be done fruiting by May but will have green unfolded leaves through the summer. The leaves will then turn red or yellow in the fall. It is best to have an unbroken record through the </a:t>
            </a:r>
            <a:r>
              <a:rPr lang="en-US" sz="4300" dirty="0" err="1" smtClean="0"/>
              <a:t>phenophases</a:t>
            </a:r>
            <a:r>
              <a:rPr lang="en-US" sz="4300" dirty="0" smtClean="0"/>
              <a:t>, so you can keep marking “unfolded leaves” while you wait for the leaves to change color. In the fall, there will be a whole new set of fall </a:t>
            </a:r>
            <a:r>
              <a:rPr lang="en-US" sz="4300" dirty="0" err="1" smtClean="0"/>
              <a:t>phenophases</a:t>
            </a:r>
            <a:r>
              <a:rPr lang="en-US" sz="4300" dirty="0" smtClean="0"/>
              <a:t> to observe. As long as the plant has a </a:t>
            </a:r>
            <a:r>
              <a:rPr lang="en-US" sz="4300" dirty="0" err="1" smtClean="0"/>
              <a:t>phenophase</a:t>
            </a:r>
            <a:r>
              <a:rPr lang="en-US" sz="4300" dirty="0" smtClean="0"/>
              <a:t> to observe, even if it is repeat observations for long time (as in the case of “unfolded leaves” for red maple), please continue to observe this species.</a:t>
            </a:r>
          </a:p>
          <a:p>
            <a:pPr marL="514350" lvl="0" indent="-514350">
              <a:buFont typeface="+mj-lt"/>
              <a:buAutoNum type="arabicPeriod"/>
            </a:pPr>
            <a:r>
              <a:rPr lang="en-US" sz="4300" dirty="0" smtClean="0"/>
              <a:t>After the leaves have fallen or died there will be a period of dormancy. During this period, you can stop making observations on this species. However, some of the them do begin their life cycle again in the latter part of the winter, so please begin observing again by March 31. One species on our </a:t>
            </a:r>
            <a:r>
              <a:rPr lang="en-US" sz="4300" dirty="0" err="1" smtClean="0"/>
              <a:t>phenology</a:t>
            </a:r>
            <a:r>
              <a:rPr lang="en-US" sz="4300" dirty="0" smtClean="0"/>
              <a:t> trail, American </a:t>
            </a:r>
            <a:r>
              <a:rPr lang="en-US" sz="4300" dirty="0" err="1" smtClean="0"/>
              <a:t>witchhazel</a:t>
            </a:r>
            <a:r>
              <a:rPr lang="en-US" sz="4300" dirty="0" smtClean="0"/>
              <a:t>, flowers in October-November. </a:t>
            </a:r>
          </a:p>
          <a:p>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Out on the Trail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You’re finally ready to head out to the Fern Glen to find the plants and get started. On the next pages, you’ll find a list of the plants, a map of where they are, followed by photos of the plants. In a separate packet and on the NPN website, you can find detailed descriptions of the </a:t>
            </a:r>
            <a:r>
              <a:rPr lang="en-US" dirty="0" err="1" smtClean="0"/>
              <a:t>phenophases</a:t>
            </a:r>
            <a:r>
              <a:rPr lang="en-US" dirty="0" smtClean="0"/>
              <a:t> of each of the plant species. </a:t>
            </a:r>
          </a:p>
          <a:p>
            <a:r>
              <a:rPr lang="en-US" dirty="0" smtClean="0"/>
              <a:t>Use the list, the map and the photos to find all the plants. Look at the plants and note if you see leaves, flowers or fruit. Look at the Nature’s Notebook app or datasheets to see what kinds of questions you’ll be asked. But don’t enter data yet.</a:t>
            </a:r>
            <a:endParaRPr lang="en-US"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The plants as you will encounter them on the trail. Most species have 2 plants.</a:t>
            </a:r>
            <a:endParaRPr lang="en-US" sz="3600" dirty="0"/>
          </a:p>
        </p:txBody>
      </p:sp>
      <p:sp>
        <p:nvSpPr>
          <p:cNvPr id="3" name="Content Placeholder 2"/>
          <p:cNvSpPr>
            <a:spLocks noGrp="1"/>
          </p:cNvSpPr>
          <p:nvPr>
            <p:ph idx="1"/>
          </p:nvPr>
        </p:nvSpPr>
        <p:spPr>
          <a:xfrm>
            <a:off x="457200" y="1447800"/>
            <a:ext cx="8229600" cy="5105400"/>
          </a:xfrm>
        </p:spPr>
        <p:txBody>
          <a:bodyPr numCol="2">
            <a:normAutofit fontScale="85000" lnSpcReduction="10000"/>
          </a:bodyPr>
          <a:lstStyle/>
          <a:p>
            <a:pPr marL="514350" indent="-514350">
              <a:buFont typeface="+mj-lt"/>
              <a:buAutoNum type="arabicPeriod"/>
            </a:pPr>
            <a:r>
              <a:rPr lang="en-US" dirty="0" smtClean="0"/>
              <a:t>Red maple – 1</a:t>
            </a:r>
          </a:p>
          <a:p>
            <a:pPr marL="514350" indent="-514350">
              <a:buFont typeface="+mj-lt"/>
              <a:buAutoNum type="arabicPeriod"/>
            </a:pPr>
            <a:r>
              <a:rPr lang="en-US" dirty="0" err="1" smtClean="0"/>
              <a:t>Bluebead</a:t>
            </a:r>
            <a:r>
              <a:rPr lang="en-US" dirty="0" smtClean="0"/>
              <a:t> – 1</a:t>
            </a:r>
          </a:p>
          <a:p>
            <a:pPr marL="514350" indent="-514350">
              <a:buFont typeface="+mj-lt"/>
              <a:buAutoNum type="arabicPeriod"/>
            </a:pPr>
            <a:r>
              <a:rPr lang="en-US" dirty="0" smtClean="0"/>
              <a:t>Northern spicebush – 1</a:t>
            </a:r>
          </a:p>
          <a:p>
            <a:pPr marL="514350" indent="-514350">
              <a:buFont typeface="+mj-lt"/>
              <a:buAutoNum type="arabicPeriod"/>
            </a:pPr>
            <a:r>
              <a:rPr lang="en-US" dirty="0" smtClean="0"/>
              <a:t>Red maple – 2</a:t>
            </a:r>
          </a:p>
          <a:p>
            <a:pPr marL="514350" indent="-514350">
              <a:buFont typeface="+mj-lt"/>
              <a:buAutoNum type="arabicPeriod"/>
            </a:pPr>
            <a:r>
              <a:rPr lang="en-US" dirty="0" smtClean="0"/>
              <a:t>Red trillium – 1</a:t>
            </a:r>
          </a:p>
          <a:p>
            <a:pPr marL="514350" indent="-514350">
              <a:buFont typeface="+mj-lt"/>
              <a:buAutoNum type="arabicPeriod"/>
            </a:pPr>
            <a:r>
              <a:rPr lang="en-US" dirty="0" err="1" smtClean="0"/>
              <a:t>Sharplobe</a:t>
            </a:r>
            <a:r>
              <a:rPr lang="en-US" dirty="0" smtClean="0"/>
              <a:t> hepatica – 1</a:t>
            </a:r>
          </a:p>
          <a:p>
            <a:pPr marL="514350" indent="-514350">
              <a:buFont typeface="+mj-lt"/>
              <a:buAutoNum type="arabicPeriod"/>
            </a:pPr>
            <a:r>
              <a:rPr lang="en-US" dirty="0" smtClean="0"/>
              <a:t>Red trillium – 2</a:t>
            </a:r>
          </a:p>
          <a:p>
            <a:pPr marL="514350" indent="-514350">
              <a:buFont typeface="+mj-lt"/>
              <a:buAutoNum type="arabicPeriod"/>
            </a:pPr>
            <a:r>
              <a:rPr lang="en-US" dirty="0" smtClean="0"/>
              <a:t>Jewelweed – 1</a:t>
            </a:r>
          </a:p>
          <a:p>
            <a:pPr marL="514350" indent="-514350">
              <a:buFont typeface="+mj-lt"/>
              <a:buAutoNum type="arabicPeriod"/>
            </a:pPr>
            <a:r>
              <a:rPr lang="en-US" dirty="0" smtClean="0"/>
              <a:t>Trout lily – 1</a:t>
            </a:r>
          </a:p>
          <a:p>
            <a:pPr marL="514350" indent="-514350">
              <a:buFont typeface="+mj-lt"/>
              <a:buAutoNum type="arabicPeriod"/>
            </a:pPr>
            <a:r>
              <a:rPr lang="en-US" dirty="0" smtClean="0"/>
              <a:t>Starflower – 1</a:t>
            </a:r>
          </a:p>
          <a:p>
            <a:pPr marL="514350" indent="-514350">
              <a:buFont typeface="+mj-lt"/>
              <a:buAutoNum type="arabicPeriod"/>
            </a:pPr>
            <a:r>
              <a:rPr lang="en-US" dirty="0" smtClean="0"/>
              <a:t>Canada mayflower – 1</a:t>
            </a:r>
          </a:p>
          <a:p>
            <a:pPr marL="514350" indent="-514350">
              <a:buFont typeface="+mj-lt"/>
              <a:buAutoNum type="arabicPeriod"/>
            </a:pPr>
            <a:r>
              <a:rPr lang="en-US" dirty="0" smtClean="0"/>
              <a:t>Pink lady’s slipper – 1</a:t>
            </a:r>
          </a:p>
          <a:p>
            <a:pPr marL="514350" indent="-514350">
              <a:buFont typeface="+mj-lt"/>
              <a:buAutoNum type="arabicPeriod"/>
            </a:pPr>
            <a:r>
              <a:rPr lang="en-US" dirty="0" smtClean="0"/>
              <a:t>Starflower – 2</a:t>
            </a:r>
          </a:p>
          <a:p>
            <a:pPr marL="514350" indent="-514350">
              <a:buFont typeface="+mj-lt"/>
              <a:buAutoNum type="arabicPeriod"/>
            </a:pPr>
            <a:r>
              <a:rPr lang="en-US" dirty="0" smtClean="0"/>
              <a:t>Canada mayflower – 2</a:t>
            </a:r>
          </a:p>
          <a:p>
            <a:pPr marL="514350" indent="-514350">
              <a:buFont typeface="+mj-lt"/>
              <a:buAutoNum type="arabicPeriod"/>
            </a:pPr>
            <a:r>
              <a:rPr lang="en-US" dirty="0" smtClean="0"/>
              <a:t>American witch hazel – 2</a:t>
            </a:r>
          </a:p>
          <a:p>
            <a:pPr marL="514350" indent="-514350">
              <a:buFont typeface="+mj-lt"/>
              <a:buAutoNum type="arabicPeriod"/>
            </a:pPr>
            <a:r>
              <a:rPr lang="en-US" dirty="0" smtClean="0"/>
              <a:t>Northern spicebush – 2</a:t>
            </a:r>
          </a:p>
          <a:p>
            <a:pPr marL="514350" indent="-514350">
              <a:buFont typeface="+mj-lt"/>
              <a:buAutoNum type="arabicPeriod"/>
            </a:pPr>
            <a:r>
              <a:rPr lang="en-US" dirty="0" smtClean="0"/>
              <a:t>American witch hazel – 1</a:t>
            </a:r>
          </a:p>
          <a:p>
            <a:pPr marL="514350" indent="-514350">
              <a:buFont typeface="+mj-lt"/>
              <a:buAutoNum type="arabicPeriod"/>
            </a:pPr>
            <a:r>
              <a:rPr lang="en-US" dirty="0" smtClean="0"/>
              <a:t>Trout lily – 2</a:t>
            </a:r>
          </a:p>
          <a:p>
            <a:pPr marL="514350" indent="-514350">
              <a:buFont typeface="+mj-lt"/>
              <a:buAutoNum type="arabicPeriod"/>
            </a:pPr>
            <a:r>
              <a:rPr lang="en-US" dirty="0" smtClean="0"/>
              <a:t>Yellow lady’s slipper – 1</a:t>
            </a:r>
          </a:p>
          <a:p>
            <a:pPr marL="514350" indent="-514350">
              <a:buNone/>
            </a:pPr>
            <a:r>
              <a:rPr lang="en-US" sz="2400" dirty="0" smtClean="0"/>
              <a:t>Note: Yellow lady’s slipper is not in NPN, must use datasheet</a:t>
            </a:r>
          </a:p>
        </p:txBody>
      </p:sp>
      <p:pic>
        <p:nvPicPr>
          <p:cNvPr id="4" name="Picture 3" descr="20150107_142454.jpg"/>
          <p:cNvPicPr>
            <a:picLocks noChangeAspect="1"/>
          </p:cNvPicPr>
          <p:nvPr/>
        </p:nvPicPr>
        <p:blipFill>
          <a:blip r:embed="rId2" cstate="print"/>
          <a:srcRect l="10204" t="10204" r="10204" b="21769"/>
          <a:stretch>
            <a:fillRect/>
          </a:stretch>
        </p:blipFill>
        <p:spPr>
          <a:xfrm>
            <a:off x="7063740" y="5791200"/>
            <a:ext cx="2080259" cy="1066800"/>
          </a:xfrm>
          <a:prstGeom prst="rect">
            <a:avLst/>
          </a:prstGeom>
        </p:spPr>
      </p:pic>
      <p:sp>
        <p:nvSpPr>
          <p:cNvPr id="5" name="TextBox 4"/>
          <p:cNvSpPr txBox="1"/>
          <p:nvPr/>
        </p:nvSpPr>
        <p:spPr>
          <a:xfrm>
            <a:off x="4572000" y="5934670"/>
            <a:ext cx="2514600" cy="923330"/>
          </a:xfrm>
          <a:prstGeom prst="rect">
            <a:avLst/>
          </a:prstGeom>
          <a:noFill/>
        </p:spPr>
        <p:txBody>
          <a:bodyPr wrap="square" rtlCol="0">
            <a:spAutoFit/>
          </a:bodyPr>
          <a:lstStyle/>
          <a:p>
            <a:pPr algn="r"/>
            <a:r>
              <a:rPr lang="en-US" dirty="0" smtClean="0"/>
              <a:t>Each plant on the trail is marked with a green tag like this:</a:t>
            </a:r>
            <a:endParaRPr lang="en-US" dirty="0"/>
          </a:p>
        </p:txBody>
      </p:sp>
      <p:sp>
        <p:nvSpPr>
          <p:cNvPr id="6" name="Slide Number Placeholder 5"/>
          <p:cNvSpPr>
            <a:spLocks noGrp="1"/>
          </p:cNvSpPr>
          <p:nvPr>
            <p:ph type="sldNum" sz="quarter" idx="12"/>
          </p:nvPr>
        </p:nvSpPr>
        <p:spPr/>
        <p:txBody>
          <a:bodyPr/>
          <a:lstStyle/>
          <a:p>
            <a:fld id="{DDCC0A24-430A-48FD-9E35-7A8C5704FA95}"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90600"/>
          </a:xfrm>
        </p:spPr>
        <p:txBody>
          <a:bodyPr/>
          <a:lstStyle/>
          <a:p>
            <a:r>
              <a:rPr lang="en-US" dirty="0" smtClean="0"/>
              <a:t>The Map</a:t>
            </a:r>
            <a:endParaRPr lang="en-US" dirty="0"/>
          </a:p>
        </p:txBody>
      </p:sp>
      <p:grpSp>
        <p:nvGrpSpPr>
          <p:cNvPr id="6" name="Group 5"/>
          <p:cNvGrpSpPr/>
          <p:nvPr/>
        </p:nvGrpSpPr>
        <p:grpSpPr>
          <a:xfrm>
            <a:off x="0" y="0"/>
            <a:ext cx="8710903" cy="6858000"/>
            <a:chOff x="0" y="0"/>
            <a:chExt cx="8710903" cy="6858000"/>
          </a:xfrm>
        </p:grpSpPr>
        <p:pic>
          <p:nvPicPr>
            <p:cNvPr id="7" name="Picture 6" descr="Fern Glen map without numbers.jpg"/>
            <p:cNvPicPr>
              <a:picLocks noChangeAspect="1"/>
            </p:cNvPicPr>
            <p:nvPr/>
          </p:nvPicPr>
          <p:blipFill>
            <a:blip r:embed="rId2" cstate="print"/>
            <a:stretch>
              <a:fillRect/>
            </a:stretch>
          </p:blipFill>
          <p:spPr>
            <a:xfrm>
              <a:off x="0" y="0"/>
              <a:ext cx="8710903" cy="6858000"/>
            </a:xfrm>
            <a:prstGeom prst="rect">
              <a:avLst/>
            </a:prstGeom>
          </p:spPr>
        </p:pic>
        <p:sp>
          <p:nvSpPr>
            <p:cNvPr id="8" name="TextBox 7"/>
            <p:cNvSpPr txBox="1"/>
            <p:nvPr/>
          </p:nvSpPr>
          <p:spPr>
            <a:xfrm>
              <a:off x="609600" y="4343401"/>
              <a:ext cx="5334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Red </a:t>
              </a:r>
            </a:p>
            <a:p>
              <a:pPr algn="ctr"/>
              <a:r>
                <a:rPr lang="en-US" sz="800" b="1" dirty="0" smtClean="0">
                  <a:solidFill>
                    <a:srgbClr val="FF0000"/>
                  </a:solidFill>
                </a:rPr>
                <a:t>Maple 1</a:t>
              </a:r>
            </a:p>
          </p:txBody>
        </p:sp>
        <p:sp>
          <p:nvSpPr>
            <p:cNvPr id="9" name="TextBox 8"/>
            <p:cNvSpPr txBox="1"/>
            <p:nvPr/>
          </p:nvSpPr>
          <p:spPr>
            <a:xfrm>
              <a:off x="1295400" y="4572000"/>
              <a:ext cx="685800" cy="21544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err="1" smtClean="0">
                  <a:solidFill>
                    <a:srgbClr val="FF0000"/>
                  </a:solidFill>
                </a:rPr>
                <a:t>Bluebead</a:t>
              </a:r>
              <a:r>
                <a:rPr lang="en-US" sz="800" b="1" dirty="0" smtClean="0">
                  <a:solidFill>
                    <a:srgbClr val="FF0000"/>
                  </a:solidFill>
                </a:rPr>
                <a:t> 1</a:t>
              </a:r>
              <a:endParaRPr lang="en-US" sz="800" b="1" dirty="0">
                <a:solidFill>
                  <a:srgbClr val="FF0000"/>
                </a:solidFill>
              </a:endParaRPr>
            </a:p>
          </p:txBody>
        </p:sp>
        <p:sp>
          <p:nvSpPr>
            <p:cNvPr id="10" name="TextBox 9"/>
            <p:cNvSpPr txBox="1"/>
            <p:nvPr/>
          </p:nvSpPr>
          <p:spPr>
            <a:xfrm>
              <a:off x="1905000" y="4419600"/>
              <a:ext cx="6858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Northern</a:t>
              </a:r>
            </a:p>
            <a:p>
              <a:pPr algn="ctr"/>
              <a:r>
                <a:rPr lang="en-US" sz="800" b="1" dirty="0" smtClean="0">
                  <a:solidFill>
                    <a:srgbClr val="FF0000"/>
                  </a:solidFill>
                </a:rPr>
                <a:t>Spicebush 1</a:t>
              </a:r>
              <a:endParaRPr lang="en-US" sz="800" b="1" dirty="0">
                <a:solidFill>
                  <a:srgbClr val="FF0000"/>
                </a:solidFill>
              </a:endParaRPr>
            </a:p>
          </p:txBody>
        </p:sp>
        <p:sp>
          <p:nvSpPr>
            <p:cNvPr id="11" name="TextBox 10"/>
            <p:cNvSpPr txBox="1"/>
            <p:nvPr/>
          </p:nvSpPr>
          <p:spPr>
            <a:xfrm>
              <a:off x="1295400" y="4038600"/>
              <a:ext cx="5334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Red </a:t>
              </a:r>
            </a:p>
            <a:p>
              <a:pPr algn="ctr"/>
              <a:r>
                <a:rPr lang="en-US" sz="800" b="1" dirty="0" smtClean="0">
                  <a:solidFill>
                    <a:srgbClr val="FF0000"/>
                  </a:solidFill>
                </a:rPr>
                <a:t>Maple 2</a:t>
              </a:r>
            </a:p>
          </p:txBody>
        </p:sp>
        <p:sp>
          <p:nvSpPr>
            <p:cNvPr id="12" name="TextBox 11"/>
            <p:cNvSpPr txBox="1"/>
            <p:nvPr/>
          </p:nvSpPr>
          <p:spPr>
            <a:xfrm>
              <a:off x="1066800" y="3581400"/>
              <a:ext cx="6858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err="1" smtClean="0">
                  <a:solidFill>
                    <a:srgbClr val="FF0000"/>
                  </a:solidFill>
                </a:rPr>
                <a:t>Sharplobe</a:t>
              </a:r>
              <a:endParaRPr lang="en-US" sz="800" b="1" dirty="0" smtClean="0">
                <a:solidFill>
                  <a:srgbClr val="FF0000"/>
                </a:solidFill>
              </a:endParaRPr>
            </a:p>
            <a:p>
              <a:pPr algn="ctr"/>
              <a:r>
                <a:rPr lang="en-US" sz="800" b="1" dirty="0" smtClean="0">
                  <a:solidFill>
                    <a:srgbClr val="FF0000"/>
                  </a:solidFill>
                </a:rPr>
                <a:t>Hepatica 1</a:t>
              </a:r>
              <a:endParaRPr lang="en-US" sz="800" b="1" dirty="0">
                <a:solidFill>
                  <a:srgbClr val="FF0000"/>
                </a:solidFill>
              </a:endParaRPr>
            </a:p>
          </p:txBody>
        </p:sp>
        <p:sp>
          <p:nvSpPr>
            <p:cNvPr id="13" name="TextBox 12"/>
            <p:cNvSpPr txBox="1"/>
            <p:nvPr/>
          </p:nvSpPr>
          <p:spPr>
            <a:xfrm>
              <a:off x="1828800" y="3581400"/>
              <a:ext cx="685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Red Trillium 1</a:t>
              </a:r>
              <a:endParaRPr lang="en-US" sz="800" b="1" dirty="0">
                <a:solidFill>
                  <a:srgbClr val="FF0000"/>
                </a:solidFill>
              </a:endParaRPr>
            </a:p>
          </p:txBody>
        </p:sp>
        <p:sp>
          <p:nvSpPr>
            <p:cNvPr id="14" name="TextBox 13"/>
            <p:cNvSpPr txBox="1"/>
            <p:nvPr/>
          </p:nvSpPr>
          <p:spPr>
            <a:xfrm>
              <a:off x="2286000" y="1371600"/>
              <a:ext cx="685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Red Trillium 2</a:t>
              </a:r>
              <a:endParaRPr lang="en-US" sz="800" b="1" dirty="0">
                <a:solidFill>
                  <a:srgbClr val="FF0000"/>
                </a:solidFill>
              </a:endParaRPr>
            </a:p>
          </p:txBody>
        </p:sp>
        <p:sp>
          <p:nvSpPr>
            <p:cNvPr id="15" name="TextBox 14"/>
            <p:cNvSpPr txBox="1"/>
            <p:nvPr/>
          </p:nvSpPr>
          <p:spPr>
            <a:xfrm>
              <a:off x="2971800" y="1600200"/>
              <a:ext cx="762000" cy="21544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Jewelweed 1</a:t>
              </a:r>
              <a:endParaRPr lang="en-US" sz="800" b="1" dirty="0">
                <a:solidFill>
                  <a:srgbClr val="FF0000"/>
                </a:solidFill>
              </a:endParaRPr>
            </a:p>
          </p:txBody>
        </p:sp>
        <p:sp>
          <p:nvSpPr>
            <p:cNvPr id="16" name="TextBox 15"/>
            <p:cNvSpPr txBox="1"/>
            <p:nvPr/>
          </p:nvSpPr>
          <p:spPr>
            <a:xfrm>
              <a:off x="4572000" y="609600"/>
              <a:ext cx="685800" cy="21544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Trout Lily 1</a:t>
              </a:r>
              <a:endParaRPr lang="en-US" sz="800" b="1" dirty="0">
                <a:solidFill>
                  <a:srgbClr val="FF0000"/>
                </a:solidFill>
              </a:endParaRPr>
            </a:p>
          </p:txBody>
        </p:sp>
        <p:sp>
          <p:nvSpPr>
            <p:cNvPr id="17" name="TextBox 16"/>
            <p:cNvSpPr txBox="1"/>
            <p:nvPr/>
          </p:nvSpPr>
          <p:spPr>
            <a:xfrm>
              <a:off x="5334000" y="228600"/>
              <a:ext cx="1066800" cy="461665"/>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Canada Mayflower 1</a:t>
              </a:r>
            </a:p>
            <a:p>
              <a:pPr algn="ctr"/>
              <a:r>
                <a:rPr lang="en-US" sz="800" b="1" dirty="0" smtClean="0">
                  <a:solidFill>
                    <a:srgbClr val="FF0000"/>
                  </a:solidFill>
                </a:rPr>
                <a:t>Starflower 1</a:t>
              </a:r>
            </a:p>
            <a:p>
              <a:pPr algn="ctr"/>
              <a:r>
                <a:rPr lang="en-US" sz="800" b="1" dirty="0" smtClean="0">
                  <a:solidFill>
                    <a:srgbClr val="FF0000"/>
                  </a:solidFill>
                </a:rPr>
                <a:t>Pink Lady Slipper 1</a:t>
              </a:r>
              <a:endParaRPr lang="en-US" sz="800" b="1" dirty="0">
                <a:solidFill>
                  <a:srgbClr val="FF0000"/>
                </a:solidFill>
              </a:endParaRPr>
            </a:p>
          </p:txBody>
        </p:sp>
        <p:sp>
          <p:nvSpPr>
            <p:cNvPr id="18" name="TextBox 17"/>
            <p:cNvSpPr txBox="1"/>
            <p:nvPr/>
          </p:nvSpPr>
          <p:spPr>
            <a:xfrm>
              <a:off x="7010400" y="1752600"/>
              <a:ext cx="685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Yellow Lady Slipper 1</a:t>
              </a:r>
              <a:endParaRPr lang="en-US" sz="800" b="1" dirty="0">
                <a:solidFill>
                  <a:srgbClr val="FF0000"/>
                </a:solidFill>
              </a:endParaRPr>
            </a:p>
          </p:txBody>
        </p:sp>
        <p:sp>
          <p:nvSpPr>
            <p:cNvPr id="19" name="TextBox 18"/>
            <p:cNvSpPr txBox="1"/>
            <p:nvPr/>
          </p:nvSpPr>
          <p:spPr>
            <a:xfrm>
              <a:off x="6248400" y="2133600"/>
              <a:ext cx="1066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Canada Mayflower 2</a:t>
              </a:r>
            </a:p>
            <a:p>
              <a:pPr algn="ctr"/>
              <a:r>
                <a:rPr lang="en-US" sz="800" b="1" dirty="0" smtClean="0">
                  <a:solidFill>
                    <a:srgbClr val="FF0000"/>
                  </a:solidFill>
                </a:rPr>
                <a:t>Starflower 2</a:t>
              </a:r>
              <a:endParaRPr lang="en-US" sz="800" b="1" dirty="0">
                <a:solidFill>
                  <a:srgbClr val="FF0000"/>
                </a:solidFill>
              </a:endParaRPr>
            </a:p>
          </p:txBody>
        </p:sp>
        <p:sp>
          <p:nvSpPr>
            <p:cNvPr id="20" name="TextBox 19"/>
            <p:cNvSpPr txBox="1"/>
            <p:nvPr/>
          </p:nvSpPr>
          <p:spPr>
            <a:xfrm>
              <a:off x="5562600" y="1981200"/>
              <a:ext cx="7620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American</a:t>
              </a:r>
            </a:p>
            <a:p>
              <a:pPr algn="ctr"/>
              <a:r>
                <a:rPr lang="en-US" sz="800" b="1" dirty="0" err="1" smtClean="0">
                  <a:solidFill>
                    <a:srgbClr val="FF0000"/>
                  </a:solidFill>
                </a:rPr>
                <a:t>Witchhazel</a:t>
              </a:r>
              <a:r>
                <a:rPr lang="en-US" sz="800" b="1" dirty="0" smtClean="0">
                  <a:solidFill>
                    <a:srgbClr val="FF0000"/>
                  </a:solidFill>
                </a:rPr>
                <a:t> 2</a:t>
              </a:r>
              <a:endParaRPr lang="en-US" sz="800" b="1" dirty="0">
                <a:solidFill>
                  <a:srgbClr val="FF0000"/>
                </a:solidFill>
              </a:endParaRPr>
            </a:p>
          </p:txBody>
        </p:sp>
        <p:sp>
          <p:nvSpPr>
            <p:cNvPr id="21" name="TextBox 20"/>
            <p:cNvSpPr txBox="1"/>
            <p:nvPr/>
          </p:nvSpPr>
          <p:spPr>
            <a:xfrm>
              <a:off x="4343400" y="3581400"/>
              <a:ext cx="6858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Northern</a:t>
              </a:r>
            </a:p>
            <a:p>
              <a:pPr algn="ctr"/>
              <a:r>
                <a:rPr lang="en-US" sz="800" b="1" dirty="0" smtClean="0">
                  <a:solidFill>
                    <a:srgbClr val="FF0000"/>
                  </a:solidFill>
                </a:rPr>
                <a:t>Spicebush 2</a:t>
              </a:r>
              <a:endParaRPr lang="en-US" sz="800" b="1" dirty="0">
                <a:solidFill>
                  <a:srgbClr val="FF0000"/>
                </a:solidFill>
              </a:endParaRPr>
            </a:p>
          </p:txBody>
        </p:sp>
        <p:sp>
          <p:nvSpPr>
            <p:cNvPr id="22" name="TextBox 21"/>
            <p:cNvSpPr txBox="1"/>
            <p:nvPr/>
          </p:nvSpPr>
          <p:spPr>
            <a:xfrm>
              <a:off x="3124200" y="4267200"/>
              <a:ext cx="685800" cy="21544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Trout Lily 2</a:t>
              </a:r>
              <a:endParaRPr lang="en-US" sz="800" b="1" dirty="0">
                <a:solidFill>
                  <a:srgbClr val="FF0000"/>
                </a:solidFill>
              </a:endParaRPr>
            </a:p>
          </p:txBody>
        </p:sp>
        <p:sp>
          <p:nvSpPr>
            <p:cNvPr id="23" name="TextBox 22"/>
            <p:cNvSpPr txBox="1"/>
            <p:nvPr/>
          </p:nvSpPr>
          <p:spPr>
            <a:xfrm>
              <a:off x="4038600" y="4648200"/>
              <a:ext cx="7620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American</a:t>
              </a:r>
            </a:p>
            <a:p>
              <a:pPr algn="ctr"/>
              <a:r>
                <a:rPr lang="en-US" sz="800" b="1" smtClean="0">
                  <a:solidFill>
                    <a:srgbClr val="FF0000"/>
                  </a:solidFill>
                </a:rPr>
                <a:t>Witchhazel</a:t>
              </a:r>
              <a:r>
                <a:rPr lang="en-US" sz="800" b="1" dirty="0" smtClean="0">
                  <a:solidFill>
                    <a:srgbClr val="FF0000"/>
                  </a:solidFill>
                </a:rPr>
                <a:t> 1</a:t>
              </a:r>
              <a:endParaRPr lang="en-US" sz="800" b="1" dirty="0">
                <a:solidFill>
                  <a:srgbClr val="FF0000"/>
                </a:solidFill>
              </a:endParaRPr>
            </a:p>
          </p:txBody>
        </p:sp>
      </p:grpSp>
      <p:sp>
        <p:nvSpPr>
          <p:cNvPr id="24" name="TextBox 23"/>
          <p:cNvSpPr txBox="1"/>
          <p:nvPr/>
        </p:nvSpPr>
        <p:spPr>
          <a:xfrm>
            <a:off x="6248400" y="5943600"/>
            <a:ext cx="2286000" cy="707886"/>
          </a:xfrm>
          <a:prstGeom prst="rect">
            <a:avLst/>
          </a:prstGeom>
          <a:noFill/>
        </p:spPr>
        <p:txBody>
          <a:bodyPr wrap="square" rtlCol="0">
            <a:spAutoFit/>
          </a:bodyPr>
          <a:lstStyle/>
          <a:p>
            <a:r>
              <a:rPr lang="en-US" sz="4000" dirty="0" smtClean="0"/>
              <a:t>The Map</a:t>
            </a:r>
            <a:endParaRPr lang="en-US" sz="4000" dirty="0"/>
          </a:p>
        </p:txBody>
      </p:sp>
      <p:sp>
        <p:nvSpPr>
          <p:cNvPr id="25" name="Slide Number Placeholder 24"/>
          <p:cNvSpPr>
            <a:spLocks noGrp="1"/>
          </p:cNvSpPr>
          <p:nvPr>
            <p:ph type="sldNum" sz="quarter" idx="12"/>
          </p:nvPr>
        </p:nvSpPr>
        <p:spPr/>
        <p:txBody>
          <a:bodyPr/>
          <a:lstStyle/>
          <a:p>
            <a:fld id="{DDCC0A24-430A-48FD-9E35-7A8C5704FA95}" type="slidenum">
              <a:rPr lang="en-US" smtClean="0"/>
              <a:pPr/>
              <a:t>23</a:t>
            </a:fld>
            <a:endParaRPr lang="en-US"/>
          </a:p>
        </p:txBody>
      </p:sp>
      <p:sp>
        <p:nvSpPr>
          <p:cNvPr id="26" name="TextBox 25"/>
          <p:cNvSpPr txBox="1"/>
          <p:nvPr/>
        </p:nvSpPr>
        <p:spPr>
          <a:xfrm>
            <a:off x="2057400" y="2362200"/>
            <a:ext cx="6858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Northern</a:t>
            </a:r>
          </a:p>
          <a:p>
            <a:pPr algn="ctr"/>
            <a:r>
              <a:rPr lang="en-US" sz="800" b="1" dirty="0" smtClean="0">
                <a:solidFill>
                  <a:srgbClr val="FF0000"/>
                </a:solidFill>
              </a:rPr>
              <a:t>Spicebush 3</a:t>
            </a:r>
            <a:endParaRPr lang="en-US" sz="800" b="1" dirty="0">
              <a:solidFill>
                <a:srgbClr val="FF0000"/>
              </a:solidFill>
            </a:endParaRPr>
          </a:p>
        </p:txBody>
      </p:sp>
      <p:sp>
        <p:nvSpPr>
          <p:cNvPr id="27" name="TextBox 26"/>
          <p:cNvSpPr txBox="1"/>
          <p:nvPr/>
        </p:nvSpPr>
        <p:spPr>
          <a:xfrm>
            <a:off x="2743200" y="1066800"/>
            <a:ext cx="685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Skunk Cabbage 1</a:t>
            </a:r>
            <a:endParaRPr lang="en-US" sz="800" b="1" dirty="0">
              <a:solidFill>
                <a:srgbClr val="FF0000"/>
              </a:solidFill>
            </a:endParaRPr>
          </a:p>
        </p:txBody>
      </p:sp>
      <p:sp>
        <p:nvSpPr>
          <p:cNvPr id="28" name="TextBox 27"/>
          <p:cNvSpPr txBox="1"/>
          <p:nvPr/>
        </p:nvSpPr>
        <p:spPr>
          <a:xfrm>
            <a:off x="5715000" y="990600"/>
            <a:ext cx="685800" cy="338554"/>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Skunk Cabbage 2</a:t>
            </a:r>
            <a:endParaRPr lang="en-US" sz="800" b="1" dirty="0">
              <a:solidFill>
                <a:srgbClr val="FF0000"/>
              </a:solidFill>
            </a:endParaRPr>
          </a:p>
        </p:txBody>
      </p:sp>
      <p:sp>
        <p:nvSpPr>
          <p:cNvPr id="29" name="TextBox 28"/>
          <p:cNvSpPr txBox="1"/>
          <p:nvPr/>
        </p:nvSpPr>
        <p:spPr>
          <a:xfrm>
            <a:off x="2743200" y="2133600"/>
            <a:ext cx="6858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 b="1" dirty="0" smtClean="0">
                <a:solidFill>
                  <a:srgbClr val="FF0000"/>
                </a:solidFill>
              </a:rPr>
              <a:t>Swamp Milkweed 1</a:t>
            </a:r>
            <a:endParaRPr lang="en-US" sz="8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800600" y="152400"/>
            <a:ext cx="43434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Red maple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1"/>
                </a:solidFill>
                <a:effectLst/>
                <a:uLnTx/>
                <a:uFillTx/>
                <a:latin typeface="+mj-lt"/>
                <a:ea typeface="+mj-ea"/>
                <a:cs typeface="+mj-cs"/>
              </a:rPr>
              <a:t>Acer </a:t>
            </a:r>
            <a:r>
              <a:rPr kumimoji="0" lang="en-US" sz="4400" b="0" i="1" u="none" strike="noStrike" kern="1200" cap="none" spc="0" normalizeH="0" baseline="0" noProof="0" dirty="0" err="1" smtClean="0">
                <a:ln>
                  <a:noFill/>
                </a:ln>
                <a:solidFill>
                  <a:schemeClr val="tx1"/>
                </a:solidFill>
                <a:effectLst/>
                <a:uLnTx/>
                <a:uFillTx/>
                <a:latin typeface="+mj-lt"/>
                <a:ea typeface="+mj-ea"/>
                <a:cs typeface="+mj-cs"/>
              </a:rPr>
              <a:t>rubrum</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
        <p:nvSpPr>
          <p:cNvPr id="17" name="Slide Number Placeholder 16"/>
          <p:cNvSpPr>
            <a:spLocks noGrp="1"/>
          </p:cNvSpPr>
          <p:nvPr>
            <p:ph type="sldNum" sz="quarter" idx="12"/>
          </p:nvPr>
        </p:nvSpPr>
        <p:spPr/>
        <p:txBody>
          <a:bodyPr/>
          <a:lstStyle/>
          <a:p>
            <a:fld id="{DDCC0A24-430A-48FD-9E35-7A8C5704FA95}"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1143000"/>
          </a:xfrm>
        </p:spPr>
        <p:txBody>
          <a:bodyPr>
            <a:normAutofit fontScale="90000"/>
          </a:bodyPr>
          <a:lstStyle/>
          <a:p>
            <a:r>
              <a:rPr lang="en-US" dirty="0" err="1" smtClean="0"/>
              <a:t>Bluebead</a:t>
            </a:r>
            <a:r>
              <a:rPr lang="en-US" dirty="0" smtClean="0"/>
              <a:t> Lily </a:t>
            </a:r>
            <a:r>
              <a:rPr lang="en-US" i="1" dirty="0" err="1" smtClean="0"/>
              <a:t>Clintonia</a:t>
            </a:r>
            <a:r>
              <a:rPr lang="en-US" i="1" dirty="0" smtClean="0"/>
              <a:t> borealis</a:t>
            </a:r>
            <a:endParaRPr lang="en-US" i="1" dirty="0"/>
          </a:p>
        </p:txBody>
      </p:sp>
      <p:sp>
        <p:nvSpPr>
          <p:cNvPr id="6" name="Slide Number Placeholder 5"/>
          <p:cNvSpPr>
            <a:spLocks noGrp="1"/>
          </p:cNvSpPr>
          <p:nvPr>
            <p:ph type="sldNum" sz="quarter" idx="12"/>
          </p:nvPr>
        </p:nvSpPr>
        <p:spPr/>
        <p:txBody>
          <a:bodyPr/>
          <a:lstStyle/>
          <a:p>
            <a:fld id="{DDCC0A24-430A-48FD-9E35-7A8C5704FA95}"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Northern Spicebush </a:t>
            </a:r>
            <a:r>
              <a:rPr lang="en-US" i="1" dirty="0" err="1" smtClean="0"/>
              <a:t>Lindera</a:t>
            </a:r>
            <a:r>
              <a:rPr lang="en-US" i="1" dirty="0" smtClean="0"/>
              <a:t> </a:t>
            </a:r>
            <a:r>
              <a:rPr lang="en-US" i="1" dirty="0" err="1" smtClean="0"/>
              <a:t>benzoin</a:t>
            </a:r>
            <a:endParaRPr lang="en-US" i="1" dirty="0"/>
          </a:p>
        </p:txBody>
      </p:sp>
      <p:sp>
        <p:nvSpPr>
          <p:cNvPr id="7" name="Slide Number Placeholder 6"/>
          <p:cNvSpPr>
            <a:spLocks noGrp="1"/>
          </p:cNvSpPr>
          <p:nvPr>
            <p:ph type="sldNum" sz="quarter" idx="12"/>
          </p:nvPr>
        </p:nvSpPr>
        <p:spPr/>
        <p:txBody>
          <a:bodyPr/>
          <a:lstStyle/>
          <a:p>
            <a:fld id="{DDCC0A24-430A-48FD-9E35-7A8C5704FA9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Trillium </a:t>
            </a:r>
            <a:r>
              <a:rPr lang="en-US" i="1" dirty="0" err="1" smtClean="0"/>
              <a:t>Trillium</a:t>
            </a:r>
            <a:r>
              <a:rPr lang="en-US" i="1" dirty="0" smtClean="0"/>
              <a:t> </a:t>
            </a:r>
            <a:r>
              <a:rPr lang="en-US" i="1" dirty="0" err="1" smtClean="0"/>
              <a:t>erectum</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Sharp Lobed Hepatica </a:t>
            </a:r>
            <a:r>
              <a:rPr lang="en-US" i="1" dirty="0" smtClean="0"/>
              <a:t>Anemone </a:t>
            </a:r>
            <a:r>
              <a:rPr lang="en-US" i="1" dirty="0" err="1" smtClean="0"/>
              <a:t>acutiloba</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1143000"/>
          </a:xfrm>
        </p:spPr>
        <p:txBody>
          <a:bodyPr>
            <a:normAutofit fontScale="90000"/>
          </a:bodyPr>
          <a:lstStyle/>
          <a:p>
            <a:r>
              <a:rPr lang="en-US" dirty="0" smtClean="0"/>
              <a:t>Jewelweed </a:t>
            </a:r>
            <a:r>
              <a:rPr lang="en-US" i="1" dirty="0" smtClean="0"/>
              <a:t>Impatiens </a:t>
            </a:r>
            <a:r>
              <a:rPr lang="en-US" i="1" dirty="0" err="1" smtClean="0"/>
              <a:t>capensis</a:t>
            </a:r>
            <a:endParaRPr lang="en-US" i="1" dirty="0"/>
          </a:p>
        </p:txBody>
      </p:sp>
      <p:sp>
        <p:nvSpPr>
          <p:cNvPr id="8" name="Slide Number Placeholder 7"/>
          <p:cNvSpPr>
            <a:spLocks noGrp="1"/>
          </p:cNvSpPr>
          <p:nvPr>
            <p:ph type="sldNum" sz="quarter" idx="12"/>
          </p:nvPr>
        </p:nvSpPr>
        <p:spPr/>
        <p:txBody>
          <a:bodyPr/>
          <a:lstStyle/>
          <a:p>
            <a:fld id="{DDCC0A24-430A-48FD-9E35-7A8C5704FA9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229600" cy="5638800"/>
          </a:xfrm>
        </p:spPr>
        <p:txBody>
          <a:bodyPr>
            <a:normAutofit/>
          </a:bodyPr>
          <a:lstStyle/>
          <a:p>
            <a:r>
              <a:rPr lang="en-US" dirty="0" smtClean="0"/>
              <a:t>Getting Started:</a:t>
            </a:r>
            <a:br>
              <a:rPr lang="en-US" dirty="0" smtClean="0"/>
            </a:br>
            <a:r>
              <a:rPr lang="en-US" dirty="0" smtClean="0"/>
              <a:t>Set up your account with the </a:t>
            </a:r>
            <a:br>
              <a:rPr lang="en-US" dirty="0" smtClean="0"/>
            </a:br>
            <a:r>
              <a:rPr lang="en-US" dirty="0" smtClean="0"/>
              <a:t>USA National </a:t>
            </a:r>
            <a:r>
              <a:rPr lang="en-US" dirty="0" err="1" smtClean="0"/>
              <a:t>Phenology</a:t>
            </a:r>
            <a:r>
              <a:rPr lang="en-US" dirty="0" smtClean="0"/>
              <a:t> Network (NPN)</a:t>
            </a:r>
            <a:br>
              <a:rPr lang="en-US" dirty="0" smtClean="0"/>
            </a:br>
            <a:r>
              <a:rPr lang="en-US" dirty="0" smtClean="0"/>
              <a:t> www.usanpn.org </a:t>
            </a:r>
            <a:br>
              <a:rPr lang="en-US" dirty="0" smtClean="0"/>
            </a:br>
            <a:r>
              <a:rPr lang="en-US" sz="2000" dirty="0" smtClean="0"/>
              <a:t>We use the protocols and platform of the USA-NPN. Remember that the field of </a:t>
            </a:r>
            <a:r>
              <a:rPr lang="en-US" sz="2000" dirty="0" err="1" smtClean="0"/>
              <a:t>phenology</a:t>
            </a:r>
            <a:r>
              <a:rPr lang="en-US" sz="2000" dirty="0" smtClean="0"/>
              <a:t> monitoring is a work in progress and improvements to the NPN website are ongoing. The website has a plethora of wonderful information, incentives and fun stuff. Feel free to peruse the site to learn more about </a:t>
            </a:r>
            <a:r>
              <a:rPr lang="en-US" sz="2000" dirty="0" err="1" smtClean="0"/>
              <a:t>phenology</a:t>
            </a:r>
            <a:r>
              <a:rPr lang="en-US" sz="2000" dirty="0" smtClean="0"/>
              <a:t> and the work being conducted around the United States and elsewhere. </a:t>
            </a:r>
            <a:br>
              <a:rPr lang="en-US" sz="2000" dirty="0" smtClean="0"/>
            </a:br>
            <a:endParaRPr lang="en-US" sz="2000" dirty="0"/>
          </a:p>
        </p:txBody>
      </p:sp>
      <p:sp>
        <p:nvSpPr>
          <p:cNvPr id="3" name="Slide Number Placeholder 2"/>
          <p:cNvSpPr>
            <a:spLocks noGrp="1"/>
          </p:cNvSpPr>
          <p:nvPr>
            <p:ph type="sldNum" sz="quarter" idx="12"/>
          </p:nvPr>
        </p:nvSpPr>
        <p:spPr/>
        <p:txBody>
          <a:bodyPr/>
          <a:lstStyle/>
          <a:p>
            <a:fld id="{DDCC0A24-430A-48FD-9E35-7A8C5704FA9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Trout Lily (aka Dogtooth Violet) </a:t>
            </a:r>
            <a:r>
              <a:rPr lang="en-US" i="1" dirty="0" err="1" smtClean="0"/>
              <a:t>Erythronium</a:t>
            </a:r>
            <a:r>
              <a:rPr lang="en-US" i="1" dirty="0" smtClean="0"/>
              <a:t> </a:t>
            </a:r>
            <a:r>
              <a:rPr lang="en-US" i="1" dirty="0" err="1" smtClean="0"/>
              <a:t>americanum</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 Mayflower </a:t>
            </a:r>
            <a:r>
              <a:rPr lang="en-US" i="1" dirty="0" err="1" smtClean="0"/>
              <a:t>Maianthemum</a:t>
            </a:r>
            <a:r>
              <a:rPr lang="en-US" i="1" dirty="0" smtClean="0"/>
              <a:t> </a:t>
            </a:r>
            <a:r>
              <a:rPr lang="en-US" i="1" dirty="0" err="1" smtClean="0"/>
              <a:t>canadense</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Starflower </a:t>
            </a:r>
            <a:r>
              <a:rPr lang="en-US" i="1" dirty="0" err="1" smtClean="0"/>
              <a:t>Trientalis</a:t>
            </a:r>
            <a:r>
              <a:rPr lang="en-US" i="1" dirty="0" smtClean="0"/>
              <a:t> borealis</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800" dirty="0" smtClean="0"/>
              <a:t>American Witch Hazel </a:t>
            </a:r>
            <a:r>
              <a:rPr lang="en-US" sz="3800" i="1" dirty="0" err="1" smtClean="0"/>
              <a:t>Hamamelis</a:t>
            </a:r>
            <a:r>
              <a:rPr lang="en-US" sz="3800" i="1" dirty="0" smtClean="0"/>
              <a:t> </a:t>
            </a:r>
            <a:r>
              <a:rPr lang="en-US" sz="3800" i="1" dirty="0" err="1" smtClean="0"/>
              <a:t>virginiana</a:t>
            </a:r>
            <a:endParaRPr lang="en-US" sz="3800" i="1" dirty="0"/>
          </a:p>
        </p:txBody>
      </p:sp>
      <p:sp>
        <p:nvSpPr>
          <p:cNvPr id="7" name="Slide Number Placeholder 6"/>
          <p:cNvSpPr>
            <a:spLocks noGrp="1"/>
          </p:cNvSpPr>
          <p:nvPr>
            <p:ph type="sldNum" sz="quarter" idx="12"/>
          </p:nvPr>
        </p:nvSpPr>
        <p:spPr/>
        <p:txBody>
          <a:bodyPr/>
          <a:lstStyle/>
          <a:p>
            <a:fld id="{DDCC0A24-430A-48FD-9E35-7A8C5704FA95}"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Pink Lady’s Slipper / </a:t>
            </a:r>
            <a:r>
              <a:rPr lang="en-US" dirty="0" err="1" smtClean="0"/>
              <a:t>Mocassin</a:t>
            </a:r>
            <a:r>
              <a:rPr lang="en-US" dirty="0" smtClean="0"/>
              <a:t> Flower </a:t>
            </a:r>
            <a:r>
              <a:rPr lang="en-US" i="1" dirty="0" err="1" smtClean="0"/>
              <a:t>Cyperpedium</a:t>
            </a:r>
            <a:r>
              <a:rPr lang="en-US" i="1" dirty="0" smtClean="0"/>
              <a:t> </a:t>
            </a:r>
            <a:r>
              <a:rPr lang="en-US" i="1" dirty="0" err="1" smtClean="0"/>
              <a:t>acaule</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715000" cy="1143000"/>
          </a:xfrm>
        </p:spPr>
        <p:txBody>
          <a:bodyPr>
            <a:normAutofit fontScale="90000"/>
          </a:bodyPr>
          <a:lstStyle/>
          <a:p>
            <a:r>
              <a:rPr lang="en-US" dirty="0" smtClean="0"/>
              <a:t>Yellow Lady’s Slipper </a:t>
            </a:r>
            <a:r>
              <a:rPr lang="en-US" i="1" dirty="0" err="1" smtClean="0"/>
              <a:t>Cypirpedium</a:t>
            </a:r>
            <a:r>
              <a:rPr lang="en-US" i="1" dirty="0" smtClean="0"/>
              <a:t> </a:t>
            </a:r>
            <a:r>
              <a:rPr lang="en-US" i="1" dirty="0" err="1" smtClean="0"/>
              <a:t>parviflorum</a:t>
            </a:r>
            <a:endParaRPr lang="en-US" i="1"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Collecting &amp; Submitting Data</a:t>
            </a:r>
            <a:endParaRPr lang="en-US" sz="2000" dirty="0"/>
          </a:p>
        </p:txBody>
      </p:sp>
      <p:sp>
        <p:nvSpPr>
          <p:cNvPr id="3" name="Content Placeholder 2"/>
          <p:cNvSpPr>
            <a:spLocks noGrp="1"/>
          </p:cNvSpPr>
          <p:nvPr>
            <p:ph idx="1"/>
          </p:nvPr>
        </p:nvSpPr>
        <p:spPr/>
        <p:txBody>
          <a:bodyPr/>
          <a:lstStyle/>
          <a:p>
            <a:r>
              <a:rPr lang="en-US" dirty="0" smtClean="0"/>
              <a:t>Now that you’ve found all the plants on the trail and have a feeling for the </a:t>
            </a:r>
            <a:r>
              <a:rPr lang="en-US" dirty="0" err="1" smtClean="0"/>
              <a:t>phenophases</a:t>
            </a:r>
            <a:r>
              <a:rPr lang="en-US" dirty="0" smtClean="0"/>
              <a:t> and the questions you’ll answer about them, you’re ready to collect and submit data to the NPN. You will do this using either the Nature’s Notebook smart phone app or datasheets for later data entry on the NPN website.</a:t>
            </a:r>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To collect data via the smart phone app, click on the Nature’s Notebook app</a:t>
            </a:r>
            <a:endParaRPr lang="en-US" dirty="0"/>
          </a:p>
        </p:txBody>
      </p:sp>
      <p:pic>
        <p:nvPicPr>
          <p:cNvPr id="3" name="Picture 2" descr="Screenshot_2014-11-10-10-17-26.png"/>
          <p:cNvPicPr>
            <a:picLocks noChangeAspect="1"/>
          </p:cNvPicPr>
          <p:nvPr/>
        </p:nvPicPr>
        <p:blipFill>
          <a:blip r:embed="rId2" cstate="print"/>
          <a:stretch>
            <a:fillRect/>
          </a:stretch>
        </p:blipFill>
        <p:spPr>
          <a:xfrm>
            <a:off x="3657600" y="1905000"/>
            <a:ext cx="2971800" cy="4953000"/>
          </a:xfrm>
          <a:prstGeom prst="rect">
            <a:avLst/>
          </a:prstGeom>
        </p:spPr>
      </p:pic>
      <p:sp>
        <p:nvSpPr>
          <p:cNvPr id="4" name="Oval 3"/>
          <p:cNvSpPr/>
          <p:nvPr/>
        </p:nvSpPr>
        <p:spPr>
          <a:xfrm>
            <a:off x="5562600" y="2133600"/>
            <a:ext cx="1447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DCC0A24-430A-48FD-9E35-7A8C5704FA9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_2014-11-10-10-17-50.png"/>
          <p:cNvPicPr>
            <a:picLocks noChangeAspect="1"/>
          </p:cNvPicPr>
          <p:nvPr/>
        </p:nvPicPr>
        <p:blipFill>
          <a:blip r:embed="rId2" cstate="print"/>
          <a:stretch>
            <a:fillRect/>
          </a:stretch>
        </p:blipFill>
        <p:spPr>
          <a:xfrm>
            <a:off x="228600" y="1270000"/>
            <a:ext cx="3352800" cy="5588000"/>
          </a:xfrm>
          <a:prstGeom prst="rect">
            <a:avLst/>
          </a:prstGeom>
        </p:spPr>
      </p:pic>
      <p:pic>
        <p:nvPicPr>
          <p:cNvPr id="4" name="Picture 3" descr="Screenshot_2014-11-10-10-18-03.png"/>
          <p:cNvPicPr>
            <a:picLocks noChangeAspect="1"/>
          </p:cNvPicPr>
          <p:nvPr/>
        </p:nvPicPr>
        <p:blipFill>
          <a:blip r:embed="rId3" cstate="print"/>
          <a:stretch>
            <a:fillRect/>
          </a:stretch>
        </p:blipFill>
        <p:spPr>
          <a:xfrm>
            <a:off x="5562600" y="1219200"/>
            <a:ext cx="3383280" cy="5638800"/>
          </a:xfrm>
          <a:prstGeom prst="rect">
            <a:avLst/>
          </a:prstGeom>
        </p:spPr>
      </p:pic>
      <p:sp>
        <p:nvSpPr>
          <p:cNvPr id="6" name="Oval 5"/>
          <p:cNvSpPr/>
          <p:nvPr/>
        </p:nvSpPr>
        <p:spPr>
          <a:xfrm>
            <a:off x="0" y="5410200"/>
            <a:ext cx="3657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1828800"/>
            <a:ext cx="3962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0"/>
            <a:ext cx="4038600" cy="1143000"/>
          </a:xfrm>
        </p:spPr>
        <p:txBody>
          <a:bodyPr>
            <a:normAutofit fontScale="90000"/>
          </a:bodyPr>
          <a:lstStyle/>
          <a:p>
            <a:r>
              <a:rPr lang="en-US" sz="2200" dirty="0" smtClean="0"/>
              <a:t>Select Cary Institute of Ecosystem Studies &amp; Cary Institute Fern for network &amp; site. Click on </a:t>
            </a:r>
            <a:br>
              <a:rPr lang="en-US" sz="2200" dirty="0" smtClean="0"/>
            </a:br>
            <a:r>
              <a:rPr lang="en-US" sz="2200" dirty="0" smtClean="0"/>
              <a:t>Add </a:t>
            </a:r>
            <a:r>
              <a:rPr lang="en-US" sz="2400" dirty="0" smtClean="0"/>
              <a:t>plant observation.</a:t>
            </a:r>
            <a:endParaRPr lang="en-US" sz="2400" dirty="0"/>
          </a:p>
        </p:txBody>
      </p:sp>
      <p:sp>
        <p:nvSpPr>
          <p:cNvPr id="10" name="Title 7"/>
          <p:cNvSpPr txBox="1">
            <a:spLocks/>
          </p:cNvSpPr>
          <p:nvPr/>
        </p:nvSpPr>
        <p:spPr>
          <a:xfrm>
            <a:off x="5105400" y="0"/>
            <a:ext cx="4038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latin typeface="+mj-lt"/>
                <a:ea typeface="+mj-ea"/>
                <a:cs typeface="+mj-cs"/>
              </a:rPr>
              <a:t>Choose the plant</a:t>
            </a:r>
            <a:r>
              <a:rPr kumimoji="0" lang="en-US" sz="2200" b="0" i="0" u="none" strike="noStrike" kern="1200" cap="none" spc="0" normalizeH="0" noProof="0" dirty="0" smtClean="0">
                <a:ln>
                  <a:noFill/>
                </a:ln>
                <a:solidFill>
                  <a:schemeClr val="tx1"/>
                </a:solidFill>
                <a:effectLst/>
                <a:uLnTx/>
                <a:uFillTx/>
                <a:latin typeface="+mj-lt"/>
                <a:ea typeface="+mj-ea"/>
                <a:cs typeface="+mj-cs"/>
              </a:rPr>
              <a:t> you are observing from the drop down menu under Select a plant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DDCC0A24-430A-48FD-9E35-7A8C5704FA9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14-11-10-13-50-54.png"/>
          <p:cNvPicPr>
            <a:picLocks noChangeAspect="1"/>
          </p:cNvPicPr>
          <p:nvPr/>
        </p:nvPicPr>
        <p:blipFill>
          <a:blip r:embed="rId2" cstate="print"/>
          <a:stretch>
            <a:fillRect/>
          </a:stretch>
        </p:blipFill>
        <p:spPr>
          <a:xfrm>
            <a:off x="457200" y="533400"/>
            <a:ext cx="3657600" cy="6096000"/>
          </a:xfrm>
          <a:prstGeom prst="rect">
            <a:avLst/>
          </a:prstGeom>
        </p:spPr>
      </p:pic>
      <p:sp>
        <p:nvSpPr>
          <p:cNvPr id="4" name="Oval 3"/>
          <p:cNvSpPr/>
          <p:nvPr/>
        </p:nvSpPr>
        <p:spPr>
          <a:xfrm>
            <a:off x="381000" y="5334000"/>
            <a:ext cx="3657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15791" y="1219200"/>
            <a:ext cx="4928209" cy="3046988"/>
          </a:xfrm>
          <a:prstGeom prst="rect">
            <a:avLst/>
          </a:prstGeom>
          <a:noFill/>
        </p:spPr>
        <p:txBody>
          <a:bodyPr wrap="none" rtlCol="0">
            <a:spAutoFit/>
          </a:bodyPr>
          <a:lstStyle/>
          <a:p>
            <a:r>
              <a:rPr lang="en-US" sz="2400" dirty="0" smtClean="0"/>
              <a:t>After answering all the Y N questions, </a:t>
            </a:r>
          </a:p>
          <a:p>
            <a:r>
              <a:rPr lang="en-US" sz="2400" dirty="0" smtClean="0"/>
              <a:t>click Submit observation.</a:t>
            </a:r>
          </a:p>
          <a:p>
            <a:r>
              <a:rPr lang="en-US" sz="2400" dirty="0" smtClean="0"/>
              <a:t>Choose another plant from the </a:t>
            </a:r>
          </a:p>
          <a:p>
            <a:r>
              <a:rPr lang="en-US" sz="2400" dirty="0" smtClean="0"/>
              <a:t>drop down menu and continue.</a:t>
            </a:r>
          </a:p>
          <a:p>
            <a:r>
              <a:rPr lang="en-US" sz="2400" dirty="0" smtClean="0"/>
              <a:t>Note, choose ? If you are unsure</a:t>
            </a:r>
          </a:p>
          <a:p>
            <a:r>
              <a:rPr lang="en-US" sz="2400" dirty="0" smtClean="0"/>
              <a:t>if you see that </a:t>
            </a:r>
            <a:r>
              <a:rPr lang="en-US" sz="2400" dirty="0" err="1" smtClean="0"/>
              <a:t>pheonphase</a:t>
            </a:r>
            <a:r>
              <a:rPr lang="en-US" sz="2400" dirty="0" smtClean="0"/>
              <a:t> or not.</a:t>
            </a:r>
          </a:p>
          <a:p>
            <a:r>
              <a:rPr lang="en-US" sz="2400" dirty="0" smtClean="0"/>
              <a:t>For a description of the </a:t>
            </a:r>
          </a:p>
          <a:p>
            <a:r>
              <a:rPr lang="en-US" sz="2400" dirty="0" err="1" smtClean="0"/>
              <a:t>phenophase</a:t>
            </a:r>
            <a:r>
              <a:rPr lang="en-US" sz="2400" dirty="0" smtClean="0"/>
              <a:t>, click on the</a:t>
            </a:r>
            <a:endParaRPr lang="en-US" sz="2400" dirty="0"/>
          </a:p>
        </p:txBody>
      </p:sp>
      <p:pic>
        <p:nvPicPr>
          <p:cNvPr id="6" name="Picture 5" descr="Screenshot_2014-11-10-13-50-54.png"/>
          <p:cNvPicPr>
            <a:picLocks noChangeAspect="1"/>
          </p:cNvPicPr>
          <p:nvPr/>
        </p:nvPicPr>
        <p:blipFill>
          <a:blip r:embed="rId2" cstate="print"/>
          <a:srcRect l="33333" t="37500" r="58333" b="57500"/>
          <a:stretch>
            <a:fillRect/>
          </a:stretch>
        </p:blipFill>
        <p:spPr>
          <a:xfrm>
            <a:off x="7467600" y="3886200"/>
            <a:ext cx="304800" cy="304800"/>
          </a:xfrm>
          <a:prstGeom prst="rect">
            <a:avLst/>
          </a:prstGeom>
        </p:spPr>
      </p:pic>
      <p:sp>
        <p:nvSpPr>
          <p:cNvPr id="7" name="Slide Number Placeholder 6"/>
          <p:cNvSpPr>
            <a:spLocks noGrp="1"/>
          </p:cNvSpPr>
          <p:nvPr>
            <p:ph type="sldNum" sz="quarter" idx="12"/>
          </p:nvPr>
        </p:nvSpPr>
        <p:spPr/>
        <p:txBody>
          <a:bodyPr/>
          <a:lstStyle/>
          <a:p>
            <a:fld id="{DDCC0A24-430A-48FD-9E35-7A8C5704FA9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800" dirty="0" smtClean="0"/>
              <a:t>Getting Started, setting up your account  </a:t>
            </a:r>
            <a:br>
              <a:rPr lang="en-US" sz="2800" dirty="0" smtClean="0"/>
            </a:br>
            <a:r>
              <a:rPr lang="en-US" sz="2800" dirty="0" smtClean="0"/>
              <a:t>Go to </a:t>
            </a:r>
            <a:r>
              <a:rPr lang="en-US" sz="2800" dirty="0" smtClean="0">
                <a:hlinkClick r:id="rId3"/>
              </a:rPr>
              <a:t>www.usanpn.org</a:t>
            </a:r>
            <a:r>
              <a:rPr lang="en-US" sz="2800" dirty="0" smtClean="0"/>
              <a:t/>
            </a:r>
            <a:br>
              <a:rPr lang="en-US" sz="2800" dirty="0" smtClean="0"/>
            </a:br>
            <a:r>
              <a:rPr lang="en-US" sz="2800" dirty="0" smtClean="0"/>
              <a:t>Click on </a:t>
            </a:r>
            <a:r>
              <a:rPr lang="en-US" sz="2800" u="sng" dirty="0" smtClean="0"/>
              <a:t>Nature’s Notebook Home</a:t>
            </a:r>
            <a:endParaRPr lang="en-US" sz="2800" u="sng" dirty="0"/>
          </a:p>
        </p:txBody>
      </p:sp>
      <p:grpSp>
        <p:nvGrpSpPr>
          <p:cNvPr id="6" name="Group 5"/>
          <p:cNvGrpSpPr/>
          <p:nvPr/>
        </p:nvGrpSpPr>
        <p:grpSpPr>
          <a:xfrm>
            <a:off x="163689" y="1219200"/>
            <a:ext cx="8980311" cy="5638800"/>
            <a:chOff x="163689" y="381000"/>
            <a:chExt cx="8980311" cy="5638800"/>
          </a:xfrm>
        </p:grpSpPr>
        <p:pic>
          <p:nvPicPr>
            <p:cNvPr id="7" name="Picture 2"/>
            <p:cNvPicPr>
              <a:picLocks noChangeAspect="1" noChangeArrowheads="1"/>
            </p:cNvPicPr>
            <p:nvPr/>
          </p:nvPicPr>
          <p:blipFill>
            <a:blip r:embed="rId4" cstate="print"/>
            <a:srcRect l="11504" t="6296" r="12389" b="8707"/>
            <a:stretch>
              <a:fillRect/>
            </a:stretch>
          </p:blipFill>
          <p:spPr bwMode="auto">
            <a:xfrm>
              <a:off x="163689" y="381000"/>
              <a:ext cx="8980311" cy="5638800"/>
            </a:xfrm>
            <a:prstGeom prst="rect">
              <a:avLst/>
            </a:prstGeom>
            <a:noFill/>
            <a:ln w="9525">
              <a:noFill/>
              <a:miter lim="800000"/>
              <a:headEnd/>
              <a:tailEnd/>
            </a:ln>
          </p:spPr>
        </p:pic>
        <p:sp>
          <p:nvSpPr>
            <p:cNvPr id="8" name="Oval 7"/>
            <p:cNvSpPr/>
            <p:nvPr/>
          </p:nvSpPr>
          <p:spPr>
            <a:xfrm>
              <a:off x="4800600" y="4572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DDCC0A24-430A-48FD-9E35-7A8C5704FA95}"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Data entry from datasheets </a:t>
            </a:r>
            <a:br>
              <a:rPr lang="en-US" dirty="0" smtClean="0"/>
            </a:br>
            <a:r>
              <a:rPr lang="en-US" dirty="0" smtClean="0"/>
              <a:t>or editing data after submitting</a:t>
            </a:r>
            <a:endParaRPr lang="en-US" dirty="0"/>
          </a:p>
        </p:txBody>
      </p:sp>
      <p:sp>
        <p:nvSpPr>
          <p:cNvPr id="4" name="Content Placeholder 3"/>
          <p:cNvSpPr>
            <a:spLocks noGrp="1"/>
          </p:cNvSpPr>
          <p:nvPr>
            <p:ph idx="1"/>
          </p:nvPr>
        </p:nvSpPr>
        <p:spPr/>
        <p:txBody>
          <a:bodyPr>
            <a:normAutofit fontScale="47500" lnSpcReduction="20000"/>
          </a:bodyPr>
          <a:lstStyle/>
          <a:p>
            <a:pPr>
              <a:buNone/>
            </a:pPr>
            <a:r>
              <a:rPr lang="en-US" dirty="0" smtClean="0"/>
              <a:t> </a:t>
            </a:r>
          </a:p>
          <a:p>
            <a:pPr marL="514350" lvl="0" indent="-514350">
              <a:buFont typeface="+mj-lt"/>
              <a:buAutoNum type="arabicPeriod"/>
            </a:pPr>
            <a:r>
              <a:rPr lang="en-US" dirty="0" smtClean="0"/>
              <a:t>If you collect data using datasheets, it is ideal for you to enter your data every week as you collect it. If you use the smart phone app, your data will be entered as you collect it.</a:t>
            </a:r>
          </a:p>
          <a:p>
            <a:pPr marL="514350" lvl="0" indent="-514350">
              <a:buFont typeface="+mj-lt"/>
              <a:buAutoNum type="arabicPeriod"/>
            </a:pPr>
            <a:r>
              <a:rPr lang="en-US" dirty="0" smtClean="0"/>
              <a:t>To enter or edit data on the NPN website, log on to My Observation Deck on the NPN website. </a:t>
            </a:r>
          </a:p>
          <a:p>
            <a:pPr marL="514350" lvl="0" indent="-514350">
              <a:buFont typeface="+mj-lt"/>
              <a:buAutoNum type="arabicPeriod"/>
            </a:pPr>
            <a:r>
              <a:rPr lang="en-US" dirty="0" smtClean="0"/>
              <a:t>Under Sites, choose Cary Institute of Ecosystem Studies and Cary Institute Fern Glen.</a:t>
            </a:r>
          </a:p>
          <a:p>
            <a:pPr marL="514350" lvl="0" indent="-514350">
              <a:buFont typeface="+mj-lt"/>
              <a:buAutoNum type="arabicPeriod"/>
            </a:pPr>
            <a:r>
              <a:rPr lang="en-US" dirty="0" smtClean="0"/>
              <a:t>In the Enter Observations menu on the right, click on Enter Observation Data</a:t>
            </a:r>
          </a:p>
          <a:p>
            <a:pPr marL="514350" lvl="0" indent="-514350">
              <a:buFont typeface="+mj-lt"/>
              <a:buAutoNum type="arabicPeriod"/>
            </a:pPr>
            <a:r>
              <a:rPr lang="en-US" dirty="0" smtClean="0"/>
              <a:t>You will see a series of menus and options. First make sure that the site you're entering data for is Cary Institute Fern Glen.</a:t>
            </a:r>
          </a:p>
          <a:p>
            <a:pPr marL="514350" lvl="0" indent="-514350">
              <a:buFont typeface="+mj-lt"/>
              <a:buAutoNum type="arabicPeriod"/>
            </a:pPr>
            <a:r>
              <a:rPr lang="en-US" dirty="0" smtClean="0"/>
              <a:t>Next choose the dates for which you'd like to enter or edit data. There are 3 columns for different dates so that you can enter data for 3 dates at one time. Click on the calendar icon to choose the date for which you have data. If you would like to edit an observation, choose the date you collected the data.</a:t>
            </a:r>
          </a:p>
          <a:p>
            <a:pPr marL="514350" lvl="0" indent="-514350">
              <a:buFont typeface="+mj-lt"/>
              <a:buAutoNum type="arabicPeriod"/>
            </a:pPr>
            <a:r>
              <a:rPr lang="en-US" dirty="0" smtClean="0"/>
              <a:t>Under the dates, you'll see drop down menus for the plants. Click on the double arrow to minimize or maximize the data for each plant.</a:t>
            </a:r>
          </a:p>
          <a:p>
            <a:pPr marL="514350" lvl="0" indent="-514350">
              <a:buFont typeface="+mj-lt"/>
              <a:buAutoNum type="arabicPeriod"/>
            </a:pPr>
            <a:r>
              <a:rPr lang="en-US" dirty="0" smtClean="0"/>
              <a:t>Under each plant you'll see the same series of questions you had on your datasheet. Click on Y N or ? for each question. If you collected quantity data, choose the appropriate value. </a:t>
            </a:r>
          </a:p>
          <a:p>
            <a:pPr marL="514350" lvl="0" indent="-514350">
              <a:buFont typeface="+mj-lt"/>
              <a:buAutoNum type="arabicPeriod"/>
            </a:pPr>
            <a:r>
              <a:rPr lang="en-US" dirty="0" smtClean="0"/>
              <a:t>At the top and bottom of the page is a very important SUBMIT OBSERVATIONS button. Be sure to click this before logging off.</a:t>
            </a:r>
          </a:p>
          <a:p>
            <a:pPr marL="514350" lvl="0" indent="-514350">
              <a:buFont typeface="+mj-lt"/>
              <a:buAutoNum type="arabicPeriod"/>
            </a:pPr>
            <a:r>
              <a:rPr lang="en-US" dirty="0" smtClean="0"/>
              <a:t>Log off and you are done until the next time you enter data.</a:t>
            </a:r>
          </a:p>
          <a:p>
            <a:endParaRPr lang="en-US" dirty="0"/>
          </a:p>
        </p:txBody>
      </p:sp>
      <p:sp>
        <p:nvSpPr>
          <p:cNvPr id="5" name="Slide Number Placeholder 4"/>
          <p:cNvSpPr>
            <a:spLocks noGrp="1"/>
          </p:cNvSpPr>
          <p:nvPr>
            <p:ph type="sldNum" sz="quarter" idx="12"/>
          </p:nvPr>
        </p:nvSpPr>
        <p:spPr/>
        <p:txBody>
          <a:bodyPr/>
          <a:lstStyle/>
          <a:p>
            <a:fld id="{DDCC0A24-430A-48FD-9E35-7A8C5704FA95}"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2884" t="7366" r="15081" b="12649"/>
          <a:stretch>
            <a:fillRect/>
          </a:stretch>
        </p:blipFill>
        <p:spPr bwMode="auto">
          <a:xfrm>
            <a:off x="-10633" y="1143000"/>
            <a:ext cx="9154633" cy="5715000"/>
          </a:xfrm>
          <a:prstGeom prst="rect">
            <a:avLst/>
          </a:prstGeom>
          <a:noFill/>
          <a:ln w="9525">
            <a:noFill/>
            <a:miter lim="800000"/>
            <a:headEnd/>
            <a:tailEnd/>
          </a:ln>
        </p:spPr>
      </p:pic>
      <p:sp>
        <p:nvSpPr>
          <p:cNvPr id="3" name="Oval 2"/>
          <p:cNvSpPr/>
          <p:nvPr/>
        </p:nvSpPr>
        <p:spPr>
          <a:xfrm>
            <a:off x="6705600" y="3276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0" y="3581400"/>
            <a:ext cx="2362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0" y="228600"/>
            <a:ext cx="9144000" cy="9144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To enter </a:t>
            </a:r>
            <a:r>
              <a:rPr lang="en-US" sz="2800" dirty="0" smtClean="0">
                <a:latin typeface="+mj-lt"/>
                <a:ea typeface="+mj-ea"/>
                <a:cs typeface="+mj-cs"/>
              </a:rPr>
              <a:t>observation data, log on to Nature’s Notebook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 then My Observation Deck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Select Cary Institute Fern Glen</a:t>
            </a:r>
            <a:r>
              <a:rPr lang="en-US" sz="2800" noProof="0" dirty="0" smtClean="0">
                <a:latin typeface="+mj-lt"/>
                <a:ea typeface="+mj-ea"/>
                <a:cs typeface="+mj-cs"/>
              </a:rPr>
              <a:t> &amp; Enter Observations</a:t>
            </a:r>
            <a:endParaRPr lang="en-US" sz="2800" dirty="0" smtClean="0">
              <a:latin typeface="+mj-lt"/>
              <a:ea typeface="+mj-ea"/>
              <a:cs typeface="+mj-cs"/>
            </a:endParaRPr>
          </a:p>
        </p:txBody>
      </p:sp>
      <p:sp>
        <p:nvSpPr>
          <p:cNvPr id="6" name="Slide Number Placeholder 5"/>
          <p:cNvSpPr>
            <a:spLocks noGrp="1"/>
          </p:cNvSpPr>
          <p:nvPr>
            <p:ph type="sldNum" sz="quarter" idx="12"/>
          </p:nvPr>
        </p:nvSpPr>
        <p:spPr/>
        <p:txBody>
          <a:bodyPr/>
          <a:lstStyle/>
          <a:p>
            <a:fld id="{DDCC0A24-430A-48FD-9E35-7A8C5704FA95}"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2884" t="9549" r="14495" b="8473"/>
          <a:stretch>
            <a:fillRect/>
          </a:stretch>
        </p:blipFill>
        <p:spPr bwMode="auto">
          <a:xfrm>
            <a:off x="0" y="1054510"/>
            <a:ext cx="9144000" cy="5803490"/>
          </a:xfrm>
          <a:prstGeom prst="rect">
            <a:avLst/>
          </a:prstGeom>
          <a:noFill/>
          <a:ln w="9525">
            <a:noFill/>
            <a:miter lim="800000"/>
            <a:headEnd/>
            <a:tailEnd/>
          </a:ln>
        </p:spPr>
      </p:pic>
      <p:sp>
        <p:nvSpPr>
          <p:cNvPr id="3" name="Oval 2"/>
          <p:cNvSpPr/>
          <p:nvPr/>
        </p:nvSpPr>
        <p:spPr>
          <a:xfrm>
            <a:off x="1600200" y="5943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57200" y="0"/>
            <a:ext cx="8229600" cy="11430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Select the date for which you want</a:t>
            </a:r>
            <a:r>
              <a:rPr kumimoji="0" lang="en-US" sz="2400" b="0" i="0" u="none" strike="noStrike" kern="1200" cap="none" spc="0" normalizeH="0" noProof="0" dirty="0" smtClean="0">
                <a:ln>
                  <a:noFill/>
                </a:ln>
                <a:solidFill>
                  <a:schemeClr val="tx1"/>
                </a:solidFill>
                <a:effectLst/>
                <a:uLnTx/>
                <a:uFillTx/>
                <a:latin typeface="+mj-lt"/>
                <a:ea typeface="+mj-ea"/>
                <a:cs typeface="+mj-cs"/>
              </a:rPr>
              <a:t> to enter data. To change the date, click on the calendar icon. You can enter or edit data for 3 different dates at a time.</a:t>
            </a:r>
            <a:endParaRPr lang="en-US" sz="2400" dirty="0" smtClean="0">
              <a:latin typeface="+mj-lt"/>
              <a:ea typeface="+mj-ea"/>
              <a:cs typeface="+mj-cs"/>
            </a:endParaRPr>
          </a:p>
        </p:txBody>
      </p:sp>
      <p:sp>
        <p:nvSpPr>
          <p:cNvPr id="5" name="Slide Number Placeholder 4"/>
          <p:cNvSpPr>
            <a:spLocks noGrp="1"/>
          </p:cNvSpPr>
          <p:nvPr>
            <p:ph type="sldNum" sz="quarter" idx="12"/>
          </p:nvPr>
        </p:nvSpPr>
        <p:spPr/>
        <p:txBody>
          <a:bodyPr/>
          <a:lstStyle/>
          <a:p>
            <a:fld id="{DDCC0A24-430A-48FD-9E35-7A8C5704FA95}"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13470" t="9437" r="15081" b="11520"/>
          <a:stretch>
            <a:fillRect/>
          </a:stretch>
        </p:blipFill>
        <p:spPr bwMode="auto">
          <a:xfrm>
            <a:off x="0" y="990600"/>
            <a:ext cx="9188302" cy="5715000"/>
          </a:xfrm>
          <a:prstGeom prst="rect">
            <a:avLst/>
          </a:prstGeom>
          <a:noFill/>
          <a:ln w="9525">
            <a:noFill/>
            <a:miter lim="800000"/>
            <a:headEnd/>
            <a:tailEnd/>
          </a:ln>
        </p:spPr>
      </p:pic>
      <p:sp>
        <p:nvSpPr>
          <p:cNvPr id="3" name="Oval 2"/>
          <p:cNvSpPr/>
          <p:nvPr/>
        </p:nvSpPr>
        <p:spPr>
          <a:xfrm>
            <a:off x="304800" y="990600"/>
            <a:ext cx="182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txBox="1">
            <a:spLocks/>
          </p:cNvSpPr>
          <p:nvPr/>
        </p:nvSpPr>
        <p:spPr>
          <a:xfrm>
            <a:off x="457200" y="0"/>
            <a:ext cx="8229600" cy="11430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Select the plant for which you want</a:t>
            </a:r>
            <a:r>
              <a:rPr kumimoji="0" lang="en-US" sz="2400" b="0" i="0" u="none" strike="noStrike" kern="1200" cap="none" spc="0" normalizeH="0" noProof="0" dirty="0" smtClean="0">
                <a:ln>
                  <a:noFill/>
                </a:ln>
                <a:solidFill>
                  <a:schemeClr val="tx1"/>
                </a:solidFill>
                <a:effectLst/>
                <a:uLnTx/>
                <a:uFillTx/>
                <a:latin typeface="+mj-lt"/>
                <a:ea typeface="+mj-ea"/>
                <a:cs typeface="+mj-cs"/>
              </a:rPr>
              <a:t> to enter data. Note the up and down double arrows to the left</a:t>
            </a:r>
            <a:r>
              <a:rPr lang="en-US" sz="2400" dirty="0" smtClean="0">
                <a:latin typeface="+mj-lt"/>
                <a:ea typeface="+mj-ea"/>
                <a:cs typeface="+mj-cs"/>
              </a:rPr>
              <a:t> of the plant name; this allows you to expand or contract the questions associated with that plant.</a:t>
            </a:r>
          </a:p>
        </p:txBody>
      </p:sp>
      <p:sp>
        <p:nvSpPr>
          <p:cNvPr id="6" name="Slide Number Placeholder 5"/>
          <p:cNvSpPr>
            <a:spLocks noGrp="1"/>
          </p:cNvSpPr>
          <p:nvPr>
            <p:ph type="sldNum" sz="quarter" idx="12"/>
          </p:nvPr>
        </p:nvSpPr>
        <p:spPr/>
        <p:txBody>
          <a:bodyPr/>
          <a:lstStyle/>
          <a:p>
            <a:fld id="{DDCC0A24-430A-48FD-9E35-7A8C5704FA95}"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13470" t="7405" r="14495" b="13805"/>
          <a:stretch>
            <a:fillRect/>
          </a:stretch>
        </p:blipFill>
        <p:spPr bwMode="auto">
          <a:xfrm>
            <a:off x="0" y="1600200"/>
            <a:ext cx="9045649" cy="5562600"/>
          </a:xfrm>
          <a:prstGeom prst="rect">
            <a:avLst/>
          </a:prstGeom>
          <a:noFill/>
          <a:ln w="9525">
            <a:noFill/>
            <a:miter lim="800000"/>
            <a:headEnd/>
            <a:tailEnd/>
          </a:ln>
        </p:spPr>
      </p:pic>
      <p:sp>
        <p:nvSpPr>
          <p:cNvPr id="4" name="Oval 3"/>
          <p:cNvSpPr/>
          <p:nvPr/>
        </p:nvSpPr>
        <p:spPr>
          <a:xfrm>
            <a:off x="0" y="5334000"/>
            <a:ext cx="2057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When you’re done entering data, click </a:t>
            </a:r>
            <a:r>
              <a:rPr lang="en-US" u="sng" dirty="0" smtClean="0"/>
              <a:t>SUBMIT OBSERVATIONS</a:t>
            </a:r>
            <a:endParaRPr lang="en-US" u="sng" dirty="0"/>
          </a:p>
        </p:txBody>
      </p:sp>
      <p:sp>
        <p:nvSpPr>
          <p:cNvPr id="6" name="Slide Number Placeholder 5"/>
          <p:cNvSpPr>
            <a:spLocks noGrp="1"/>
          </p:cNvSpPr>
          <p:nvPr>
            <p:ph type="sldNum" sz="quarter" idx="12"/>
          </p:nvPr>
        </p:nvSpPr>
        <p:spPr/>
        <p:txBody>
          <a:bodyPr/>
          <a:lstStyle/>
          <a:p>
            <a:fld id="{DDCC0A24-430A-48FD-9E35-7A8C5704FA95}"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4038600"/>
          </a:xfrm>
        </p:spPr>
        <p:txBody>
          <a:bodyPr>
            <a:normAutofit fontScale="90000"/>
          </a:bodyPr>
          <a:lstStyle/>
          <a:p>
            <a:r>
              <a:rPr lang="en-US" dirty="0" smtClean="0"/>
              <a:t>Have fun </a:t>
            </a:r>
            <a:br>
              <a:rPr lang="en-US" dirty="0" smtClean="0"/>
            </a:br>
            <a:r>
              <a:rPr lang="en-US" dirty="0" smtClean="0"/>
              <a:t>THANK YOU </a:t>
            </a:r>
            <a:br>
              <a:rPr lang="en-US" dirty="0" smtClean="0"/>
            </a:br>
            <a:r>
              <a:rPr lang="en-US" dirty="0" smtClean="0"/>
              <a:t>and don’t hesitate to contact </a:t>
            </a:r>
            <a:br>
              <a:rPr lang="en-US" dirty="0" smtClean="0"/>
            </a:br>
            <a:r>
              <a:rPr lang="en-US" dirty="0" smtClean="0"/>
              <a:t>Vicky Kelly if you have questions </a:t>
            </a:r>
            <a:r>
              <a:rPr lang="en-US" dirty="0" smtClean="0">
                <a:hlinkClick r:id="rId2"/>
              </a:rPr>
              <a:t>kellyv@caryinstitute.org</a:t>
            </a:r>
            <a:r>
              <a:rPr lang="en-US" dirty="0" smtClean="0"/>
              <a:t> </a:t>
            </a:r>
            <a:br>
              <a:rPr lang="en-US" dirty="0" smtClean="0"/>
            </a:br>
            <a:r>
              <a:rPr lang="en-US" dirty="0" smtClean="0"/>
              <a:t>or 845 677-7600 ext. 174</a:t>
            </a:r>
            <a:endParaRPr lang="en-US" dirty="0"/>
          </a:p>
        </p:txBody>
      </p:sp>
      <p:sp>
        <p:nvSpPr>
          <p:cNvPr id="3073" name="Rectangle 1"/>
          <p:cNvSpPr>
            <a:spLocks noChangeArrowheads="1"/>
          </p:cNvSpPr>
          <p:nvPr/>
        </p:nvSpPr>
        <p:spPr bwMode="auto">
          <a:xfrm>
            <a:off x="2362200" y="5380672"/>
            <a:ext cx="4114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Resources: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Cary Institute of Ecosystem Studies www.caryinstitute.org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New York </a:t>
            </a:r>
            <a:r>
              <a:rPr kumimoji="0" lang="en-US" sz="1200" b="0" i="0" u="none" strike="noStrike" cap="none" normalizeH="0" baseline="0" dirty="0" err="1" smtClean="0">
                <a:ln>
                  <a:noFill/>
                </a:ln>
                <a:solidFill>
                  <a:schemeClr val="tx1"/>
                </a:solidFill>
                <a:effectLst/>
                <a:latin typeface="Calibri" pitchFamily="34" charset="0"/>
                <a:ea typeface="MS Mincho" pitchFamily="49" charset="-128"/>
                <a:cs typeface="Times New Roman" pitchFamily="18" charset="0"/>
              </a:rPr>
              <a:t>Phenology</a:t>
            </a: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Project www.nyphenologyproject.org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USA National </a:t>
            </a:r>
            <a:r>
              <a:rPr kumimoji="0" lang="en-US" sz="1200" b="0" i="0" u="none" strike="noStrike" cap="none" normalizeH="0" baseline="0" dirty="0" err="1" smtClean="0">
                <a:ln>
                  <a:noFill/>
                </a:ln>
                <a:solidFill>
                  <a:schemeClr val="tx1"/>
                </a:solidFill>
                <a:effectLst/>
                <a:latin typeface="Calibri" pitchFamily="34" charset="0"/>
                <a:ea typeface="MS Mincho" pitchFamily="49" charset="-128"/>
                <a:cs typeface="Times New Roman" pitchFamily="18" charset="0"/>
              </a:rPr>
              <a:t>Phenology</a:t>
            </a: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Network www.usanpn.org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USA NPN Nature's Notebook www.usanpn.org/natures_notebook</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DCC0A24-430A-48FD-9E35-7A8C5704FA95}" type="slidenum">
              <a:rPr lang="en-US" smtClean="0"/>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400" dirty="0" smtClean="0"/>
              <a:t>In Nature’s Notebook, click on</a:t>
            </a:r>
            <a:br>
              <a:rPr lang="en-US" sz="2400" dirty="0" smtClean="0"/>
            </a:br>
            <a:r>
              <a:rPr lang="en-US" sz="2400" dirty="0" smtClean="0"/>
              <a:t>Observe, Become an Observer</a:t>
            </a:r>
            <a:br>
              <a:rPr lang="en-US" sz="2400" dirty="0" smtClean="0"/>
            </a:br>
            <a:r>
              <a:rPr lang="en-US" sz="2400" dirty="0" smtClean="0"/>
              <a:t>Complete registration steps (see next page for step by step instructions)</a:t>
            </a:r>
            <a:endParaRPr lang="en-US" sz="2400" dirty="0"/>
          </a:p>
        </p:txBody>
      </p:sp>
      <p:pic>
        <p:nvPicPr>
          <p:cNvPr id="3" name="Picture 2"/>
          <p:cNvPicPr>
            <a:picLocks noChangeAspect="1" noChangeArrowheads="1"/>
          </p:cNvPicPr>
          <p:nvPr/>
        </p:nvPicPr>
        <p:blipFill>
          <a:blip r:embed="rId2" cstate="print"/>
          <a:srcRect l="10500" t="8667" r="12250" b="6000"/>
          <a:stretch>
            <a:fillRect/>
          </a:stretch>
        </p:blipFill>
        <p:spPr bwMode="auto">
          <a:xfrm>
            <a:off x="609600" y="1600200"/>
            <a:ext cx="7848600" cy="4876800"/>
          </a:xfrm>
          <a:prstGeom prst="rect">
            <a:avLst/>
          </a:prstGeom>
          <a:noFill/>
          <a:ln w="9525">
            <a:noFill/>
            <a:miter lim="800000"/>
            <a:headEnd/>
            <a:tailEnd/>
          </a:ln>
        </p:spPr>
      </p:pic>
      <p:sp>
        <p:nvSpPr>
          <p:cNvPr id="4" name="Oval 3"/>
          <p:cNvSpPr/>
          <p:nvPr/>
        </p:nvSpPr>
        <p:spPr>
          <a:xfrm>
            <a:off x="4953000" y="25908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29200" y="3200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DCC0A24-430A-48FD-9E35-7A8C5704FA95}"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by step instructions for setting up your account</a:t>
            </a:r>
            <a:endParaRPr lang="en-US" dirty="0"/>
          </a:p>
        </p:txBody>
      </p:sp>
      <p:sp>
        <p:nvSpPr>
          <p:cNvPr id="3" name="TextBox 2"/>
          <p:cNvSpPr txBox="1"/>
          <p:nvPr/>
        </p:nvSpPr>
        <p:spPr>
          <a:xfrm>
            <a:off x="381000" y="1447800"/>
            <a:ext cx="8534400" cy="4524315"/>
          </a:xfrm>
          <a:prstGeom prst="rect">
            <a:avLst/>
          </a:prstGeom>
          <a:noFill/>
        </p:spPr>
        <p:txBody>
          <a:bodyPr wrap="square" rtlCol="0">
            <a:spAutoFit/>
          </a:bodyPr>
          <a:lstStyle/>
          <a:p>
            <a:endParaRPr lang="en-US" dirty="0" smtClean="0"/>
          </a:p>
          <a:p>
            <a:pPr marL="342900" lvl="0" indent="-342900">
              <a:buFont typeface="+mj-lt"/>
              <a:buAutoNum type="arabicPeriod"/>
            </a:pPr>
            <a:r>
              <a:rPr lang="en-US" dirty="0" smtClean="0"/>
              <a:t>Go to www.usanpn.org and click on Nature’s Notebook home page.</a:t>
            </a:r>
          </a:p>
          <a:p>
            <a:pPr marL="342900" lvl="0" indent="-342900">
              <a:buFont typeface="+mj-lt"/>
              <a:buAutoNum type="arabicPeriod"/>
            </a:pPr>
            <a:r>
              <a:rPr lang="en-US" dirty="0" smtClean="0"/>
              <a:t>Click on Observe, Become an Observer and set up your account to be an observer. </a:t>
            </a:r>
            <a:r>
              <a:rPr lang="en-US" u="sng" dirty="0" smtClean="0"/>
              <a:t>Under the Partner Groups, check New York </a:t>
            </a:r>
            <a:r>
              <a:rPr lang="en-US" u="sng" dirty="0" err="1" smtClean="0"/>
              <a:t>Phenology</a:t>
            </a:r>
            <a:r>
              <a:rPr lang="en-US" u="sng" dirty="0" smtClean="0"/>
              <a:t> Project</a:t>
            </a:r>
          </a:p>
          <a:p>
            <a:pPr marL="342900" lvl="0" indent="-342900">
              <a:buFont typeface="+mj-lt"/>
              <a:buAutoNum type="arabicPeriod"/>
            </a:pPr>
            <a:r>
              <a:rPr lang="en-US" dirty="0" smtClean="0"/>
              <a:t>When you have registered, go into your observation deck and find “my account details”</a:t>
            </a:r>
          </a:p>
          <a:p>
            <a:pPr marL="342900" lvl="0" indent="-342900">
              <a:buFont typeface="+mj-lt"/>
              <a:buAutoNum type="arabicPeriod"/>
            </a:pPr>
            <a:r>
              <a:rPr lang="en-US" dirty="0" smtClean="0"/>
              <a:t>Click on the Edit tab</a:t>
            </a:r>
          </a:p>
          <a:p>
            <a:pPr marL="342900" lvl="0" indent="-342900">
              <a:buFont typeface="+mj-lt"/>
              <a:buAutoNum type="arabicPeriod"/>
            </a:pPr>
            <a:r>
              <a:rPr lang="en-US" dirty="0" smtClean="0"/>
              <a:t>Under Partner Groups, find New York </a:t>
            </a:r>
            <a:r>
              <a:rPr lang="en-US" dirty="0" err="1" smtClean="0"/>
              <a:t>Phenology</a:t>
            </a:r>
            <a:r>
              <a:rPr lang="en-US" dirty="0" smtClean="0"/>
              <a:t> Project and check Cary Institute of Ecosystem Studies. Be sure that only the box next to the Cary Institute is checked and </a:t>
            </a:r>
            <a:r>
              <a:rPr lang="en-US" smtClean="0"/>
              <a:t>not NYPP</a:t>
            </a:r>
            <a:r>
              <a:rPr lang="en-US" dirty="0" smtClean="0"/>
              <a:t>. Make sure you click on save at the bottom. If you think you might collect data at a nearby site such as Vassar College or </a:t>
            </a:r>
            <a:r>
              <a:rPr lang="en-US" dirty="0" err="1" smtClean="0"/>
              <a:t>Mohonk</a:t>
            </a:r>
            <a:r>
              <a:rPr lang="en-US" dirty="0" smtClean="0"/>
              <a:t> Preserve, you can click on these as well and they will be added to your observation deck. </a:t>
            </a:r>
          </a:p>
          <a:p>
            <a:pPr marL="342900" lvl="0" indent="-342900">
              <a:buFont typeface="+mj-lt"/>
              <a:buAutoNum type="arabicPeriod"/>
            </a:pPr>
            <a:r>
              <a:rPr lang="en-US" dirty="0" smtClean="0"/>
              <a:t>Click on My Observation Deck now and under Sites, you should see a drop down menu that includes the Cary Institute. Click on this and another drop down menu will appear with two sites, choose Cary Institute Fern Glen. You should see the species list of plants and animals in a drop down menu to the right. </a:t>
            </a:r>
          </a:p>
        </p:txBody>
      </p:sp>
      <p:sp>
        <p:nvSpPr>
          <p:cNvPr id="4" name="Slide Number Placeholder 3"/>
          <p:cNvSpPr>
            <a:spLocks noGrp="1"/>
          </p:cNvSpPr>
          <p:nvPr>
            <p:ph type="sldNum" sz="quarter" idx="12"/>
          </p:nvPr>
        </p:nvSpPr>
        <p:spPr/>
        <p:txBody>
          <a:bodyPr/>
          <a:lstStyle/>
          <a:p>
            <a:fld id="{DDCC0A24-430A-48FD-9E35-7A8C5704FA95}"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You are now ready to observe. There are two methods of collecting data </a:t>
            </a:r>
            <a:endParaRPr lang="en-US" dirty="0"/>
          </a:p>
        </p:txBody>
      </p:sp>
      <p:sp>
        <p:nvSpPr>
          <p:cNvPr id="3" name="Content Placeholder 2"/>
          <p:cNvSpPr>
            <a:spLocks noGrp="1"/>
          </p:cNvSpPr>
          <p:nvPr>
            <p:ph idx="1"/>
          </p:nvPr>
        </p:nvSpPr>
        <p:spPr>
          <a:xfrm>
            <a:off x="457200" y="1828800"/>
            <a:ext cx="8229600" cy="1905000"/>
          </a:xfrm>
        </p:spPr>
        <p:txBody>
          <a:bodyPr>
            <a:normAutofit fontScale="92500" lnSpcReduction="10000"/>
          </a:bodyPr>
          <a:lstStyle/>
          <a:p>
            <a:pPr marL="514350" indent="-514350">
              <a:buFont typeface="+mj-lt"/>
              <a:buAutoNum type="arabicPeriod"/>
            </a:pPr>
            <a:r>
              <a:rPr lang="en-US" dirty="0" smtClean="0"/>
              <a:t>Datasheet for later data entry on the NPN website, or</a:t>
            </a:r>
          </a:p>
          <a:p>
            <a:pPr marL="514350" indent="-514350">
              <a:buFont typeface="+mj-lt"/>
              <a:buAutoNum type="arabicPeriod"/>
            </a:pPr>
            <a:r>
              <a:rPr lang="en-US" dirty="0" smtClean="0"/>
              <a:t>Smartphone app</a:t>
            </a:r>
            <a:br>
              <a:rPr lang="en-US" dirty="0" smtClean="0"/>
            </a:br>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datasheets</a:t>
            </a:r>
            <a:endParaRPr lang="en-US" dirty="0"/>
          </a:p>
        </p:txBody>
      </p:sp>
      <p:sp>
        <p:nvSpPr>
          <p:cNvPr id="3" name="Content Placeholder 2"/>
          <p:cNvSpPr>
            <a:spLocks noGrp="1"/>
          </p:cNvSpPr>
          <p:nvPr>
            <p:ph idx="1"/>
          </p:nvPr>
        </p:nvSpPr>
        <p:spPr/>
        <p:txBody>
          <a:bodyPr/>
          <a:lstStyle/>
          <a:p>
            <a:r>
              <a:rPr lang="en-US" dirty="0" smtClean="0"/>
              <a:t>If you prefer to collect data on datasheets for later data entry, you’ll need datasheets to take to the trail with you. Follow these instructions for printing datasheets.</a:t>
            </a:r>
            <a:endParaRPr lang="en-US" dirty="0"/>
          </a:p>
        </p:txBody>
      </p:sp>
      <p:sp>
        <p:nvSpPr>
          <p:cNvPr id="4" name="Slide Number Placeholder 3"/>
          <p:cNvSpPr>
            <a:spLocks noGrp="1"/>
          </p:cNvSpPr>
          <p:nvPr>
            <p:ph type="sldNum" sz="quarter" idx="12"/>
          </p:nvPr>
        </p:nvSpPr>
        <p:spPr/>
        <p:txBody>
          <a:bodyPr/>
          <a:lstStyle/>
          <a:p>
            <a:fld id="{DDCC0A24-430A-48FD-9E35-7A8C5704FA95}"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To print datasheets:</a:t>
            </a:r>
            <a:br>
              <a:rPr lang="en-US" sz="3200" dirty="0" smtClean="0"/>
            </a:br>
            <a:r>
              <a:rPr lang="en-US" sz="3200" dirty="0" smtClean="0"/>
              <a:t>After you are registered, log on to your observation deck by clicking on My Observation Deck or Log In</a:t>
            </a:r>
            <a:endParaRPr lang="en-US" sz="3200" dirty="0"/>
          </a:p>
        </p:txBody>
      </p:sp>
      <p:pic>
        <p:nvPicPr>
          <p:cNvPr id="3" name="Picture 2"/>
          <p:cNvPicPr>
            <a:picLocks noChangeAspect="1" noChangeArrowheads="1"/>
          </p:cNvPicPr>
          <p:nvPr/>
        </p:nvPicPr>
        <p:blipFill>
          <a:blip r:embed="rId2" cstate="print"/>
          <a:srcRect l="10500" t="8667" r="12250" b="6000"/>
          <a:stretch>
            <a:fillRect/>
          </a:stretch>
        </p:blipFill>
        <p:spPr bwMode="auto">
          <a:xfrm>
            <a:off x="609600" y="1600200"/>
            <a:ext cx="7848600" cy="4876800"/>
          </a:xfrm>
          <a:prstGeom prst="rect">
            <a:avLst/>
          </a:prstGeom>
          <a:noFill/>
          <a:ln w="9525">
            <a:noFill/>
            <a:miter lim="800000"/>
            <a:headEnd/>
            <a:tailEnd/>
          </a:ln>
        </p:spPr>
      </p:pic>
      <p:sp>
        <p:nvSpPr>
          <p:cNvPr id="4" name="Oval 3"/>
          <p:cNvSpPr/>
          <p:nvPr/>
        </p:nvSpPr>
        <p:spPr>
          <a:xfrm>
            <a:off x="4953000" y="25908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05400" y="35052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0400" y="19050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DCC0A24-430A-48FD-9E35-7A8C5704FA95}"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2131</Words>
  <Application>Microsoft Office PowerPoint</Application>
  <PresentationFormat>On-screen Show (4:3)</PresentationFormat>
  <Paragraphs>207</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Fern Glen Phenology Trail Packet for Volunteers</vt:lpstr>
      <vt:lpstr>Welcome</vt:lpstr>
      <vt:lpstr>Getting Started: Set up your account with the  USA National Phenology Network (NPN)  www.usanpn.org  We use the protocols and platform of the USA-NPN. Remember that the field of phenology monitoring is a work in progress and improvements to the NPN website are ongoing. The website has a plethora of wonderful information, incentives and fun stuff. Feel free to peruse the site to learn more about phenology and the work being conducted around the United States and elsewhere.  </vt:lpstr>
      <vt:lpstr>Getting Started, setting up your account   Go to www.usanpn.org Click on Nature’s Notebook Home</vt:lpstr>
      <vt:lpstr>In Nature’s Notebook, click on Observe, Become an Observer Complete registration steps (see next page for step by step instructions)</vt:lpstr>
      <vt:lpstr>Step by step instructions for setting up your account</vt:lpstr>
      <vt:lpstr>You are now ready to observe. There are two methods of collecting data </vt:lpstr>
      <vt:lpstr>Printing datasheets</vt:lpstr>
      <vt:lpstr>To print datasheets: After you are registered, log on to your observation deck by clicking on My Observation Deck or Log In</vt:lpstr>
      <vt:lpstr>Log in with your username and password</vt:lpstr>
      <vt:lpstr>Slide 11</vt:lpstr>
      <vt:lpstr>Slide 12</vt:lpstr>
      <vt:lpstr>2 options for datasheets  (examples on next 2 pages)</vt:lpstr>
      <vt:lpstr>What Paper Datasheets Look Like 16 days for 1 plant</vt:lpstr>
      <vt:lpstr>Slide 15</vt:lpstr>
      <vt:lpstr>Collecting data using the smart phone mobile app</vt:lpstr>
      <vt:lpstr>Mobile App</vt:lpstr>
      <vt:lpstr>Making Observations</vt:lpstr>
      <vt:lpstr>Self-Training</vt:lpstr>
      <vt:lpstr>Some Notes &amp; Details About  Observation Protocols</vt:lpstr>
      <vt:lpstr>Out on the Trail</vt:lpstr>
      <vt:lpstr>The plants as you will encounter them on the trail. Most species have 2 plants.</vt:lpstr>
      <vt:lpstr>The Map</vt:lpstr>
      <vt:lpstr>Slide 24</vt:lpstr>
      <vt:lpstr>Bluebead Lily Clintonia borealis</vt:lpstr>
      <vt:lpstr>Northern Spicebush Lindera benzoin</vt:lpstr>
      <vt:lpstr>Red Trillium Trillium erectum</vt:lpstr>
      <vt:lpstr>Sharp Lobed Hepatica Anemone acutiloba</vt:lpstr>
      <vt:lpstr>Jewelweed Impatiens capensis</vt:lpstr>
      <vt:lpstr>Trout Lily (aka Dogtooth Violet) Erythronium americanum</vt:lpstr>
      <vt:lpstr>Canada Mayflower Maianthemum canadense</vt:lpstr>
      <vt:lpstr>Starflower Trientalis borealis</vt:lpstr>
      <vt:lpstr>American Witch Hazel Hamamelis virginiana</vt:lpstr>
      <vt:lpstr>Pink Lady’s Slipper / Mocassin Flower Cyperpedium acaule</vt:lpstr>
      <vt:lpstr>Yellow Lady’s Slipper Cypirpedium parviflorum</vt:lpstr>
      <vt:lpstr>Collecting &amp; Submitting Data</vt:lpstr>
      <vt:lpstr>To collect data via the smart phone app, click on the Nature’s Notebook app</vt:lpstr>
      <vt:lpstr>Select Cary Institute of Ecosystem Studies &amp; Cary Institute Fern for network &amp; site. Click on  Add plant observation.</vt:lpstr>
      <vt:lpstr>Slide 39</vt:lpstr>
      <vt:lpstr>Data entry from datasheets  or editing data after submitting</vt:lpstr>
      <vt:lpstr>Slide 41</vt:lpstr>
      <vt:lpstr>Slide 42</vt:lpstr>
      <vt:lpstr>Slide 43</vt:lpstr>
      <vt:lpstr>When you’re done entering data, click SUBMIT OBSERVATIONS</vt:lpstr>
      <vt:lpstr>Have fun  THANK YOU  and don’t hesitate to contact  Vicky Kelly if you have questions kellyv@caryinstitute.org  or 845 677-7600 ext. 174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Phenology Trail at the Cary Institute</dc:title>
  <dc:creator>kellyv</dc:creator>
  <cp:lastModifiedBy>Victoria Kelly</cp:lastModifiedBy>
  <cp:revision>198</cp:revision>
  <dcterms:created xsi:type="dcterms:W3CDTF">2014-04-10T16:42:50Z</dcterms:created>
  <dcterms:modified xsi:type="dcterms:W3CDTF">2016-01-19T20:38:15Z</dcterms:modified>
</cp:coreProperties>
</file>