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4" r:id="rId3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187" autoAdjust="0"/>
    <p:restoredTop sz="94660"/>
  </p:normalViewPr>
  <p:slideViewPr>
    <p:cSldViewPr>
      <p:cViewPr>
        <p:scale>
          <a:sx n="100" d="100"/>
          <a:sy n="100" d="100"/>
        </p:scale>
        <p:origin x="-3048" y="15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85C715A-7C9D-4249-B10E-FB5A9A657BED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720725"/>
            <a:ext cx="27019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42633C9-03B0-4DA4-A5C4-48CDDB0825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7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633C9-03B0-4DA4-A5C4-48CDDB0825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633C9-03B0-4DA4-A5C4-48CDDB0825B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6553200" cy="86868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82105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19400" y="2174800"/>
            <a:ext cx="388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Description:</a:t>
            </a:r>
            <a:r>
              <a:rPr lang="en-US" sz="1100" b="1" i="1" dirty="0" smtClean="0"/>
              <a:t> </a:t>
            </a:r>
            <a:r>
              <a:rPr lang="en-US" sz="1100" dirty="0" smtClean="0"/>
              <a:t>11pt text</a:t>
            </a:r>
          </a:p>
          <a:p>
            <a:r>
              <a:rPr lang="en-US" sz="1400" b="1" i="1" dirty="0" smtClean="0"/>
              <a:t>Habitats:</a:t>
            </a:r>
            <a:r>
              <a:rPr lang="en-US" sz="1100" b="1" i="1" dirty="0" smtClean="0"/>
              <a:t> </a:t>
            </a:r>
            <a:r>
              <a:rPr lang="en-US" sz="1100" dirty="0"/>
              <a:t>11pt </a:t>
            </a:r>
            <a:r>
              <a:rPr lang="en-US" sz="1100" dirty="0" smtClean="0"/>
              <a:t>text</a:t>
            </a:r>
            <a:endParaRPr lang="en-US" sz="1100" b="1" i="1" dirty="0" smtClean="0"/>
          </a:p>
          <a:p>
            <a:r>
              <a:rPr lang="en-US" sz="1400" b="1" i="1" dirty="0" smtClean="0"/>
              <a:t>Phenology highlights:</a:t>
            </a:r>
            <a:r>
              <a:rPr lang="en-US" sz="1100" b="1" i="1" dirty="0" smtClean="0"/>
              <a:t> </a:t>
            </a:r>
            <a:r>
              <a:rPr lang="en-US" sz="1100" dirty="0"/>
              <a:t>11pt </a:t>
            </a:r>
            <a:r>
              <a:rPr lang="en-US" sz="1100" dirty="0" smtClean="0"/>
              <a:t>text</a:t>
            </a:r>
            <a:endParaRPr lang="en-US" sz="11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419100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1000" y="3944779"/>
            <a:ext cx="8131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Photo credit:</a:t>
            </a:r>
          </a:p>
        </p:txBody>
      </p:sp>
      <p:sp>
        <p:nvSpPr>
          <p:cNvPr id="2" name="Rectangle 1"/>
          <p:cNvSpPr/>
          <p:nvPr/>
        </p:nvSpPr>
        <p:spPr>
          <a:xfrm>
            <a:off x="387158" y="4298990"/>
            <a:ext cx="3422842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/>
              <a:t>Species facts (make sure this highlights pollinator relationships first, then </a:t>
            </a:r>
            <a:r>
              <a:rPr lang="en-US" sz="1400" b="1" i="1" dirty="0" err="1" smtClean="0"/>
              <a:t>ethnobotanical</a:t>
            </a:r>
            <a:r>
              <a:rPr lang="en-US" sz="1400" b="1" i="1" dirty="0" smtClean="0"/>
              <a:t> information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smtClean="0"/>
              <a:t>… is </a:t>
            </a:r>
            <a:r>
              <a:rPr lang="en-US" sz="1100" dirty="0" smtClean="0"/>
              <a:t>pollinated by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6458911"/>
            <a:ext cx="419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/>
              <a:t>Why observe this species?</a:t>
            </a:r>
            <a:r>
              <a:rPr lang="en-US" sz="1400" dirty="0"/>
              <a:t> </a:t>
            </a:r>
            <a:r>
              <a:rPr lang="en-US" sz="1100" dirty="0"/>
              <a:t>11pt text</a:t>
            </a:r>
            <a:endParaRPr lang="en-US" sz="1100" b="1" i="1" dirty="0" smtClean="0"/>
          </a:p>
          <a:p>
            <a:r>
              <a:rPr lang="en-US" sz="1400" b="1" i="1" dirty="0" smtClean="0"/>
              <a:t>Tips for observing this species:</a:t>
            </a:r>
            <a:r>
              <a:rPr lang="en-US" sz="1400" dirty="0" smtClean="0"/>
              <a:t> </a:t>
            </a:r>
            <a:r>
              <a:rPr lang="en-US" sz="1100" dirty="0"/>
              <a:t>11pt text</a:t>
            </a:r>
            <a:endParaRPr lang="en-US" sz="1100" b="1" i="1" dirty="0" smtClean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" y="63817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08981" y="6076950"/>
            <a:ext cx="17966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/>
              <a:t>Photo credit:</a:t>
            </a:r>
            <a:endParaRPr lang="en-US" sz="900" i="1" dirty="0"/>
          </a:p>
        </p:txBody>
      </p:sp>
      <p:sp>
        <p:nvSpPr>
          <p:cNvPr id="4" name="Rectangle 3"/>
          <p:cNvSpPr/>
          <p:nvPr/>
        </p:nvSpPr>
        <p:spPr>
          <a:xfrm>
            <a:off x="381000" y="1676400"/>
            <a:ext cx="6172200" cy="434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1950" y="1718846"/>
            <a:ext cx="6191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Common name:</a:t>
            </a:r>
            <a:r>
              <a:rPr lang="en-US" sz="1600" b="1" dirty="0" smtClean="0"/>
              <a:t> 16pt       </a:t>
            </a:r>
            <a:r>
              <a:rPr lang="en-US" sz="1400" dirty="0" smtClean="0"/>
              <a:t>Genus Species:</a:t>
            </a:r>
            <a:r>
              <a:rPr lang="en-US" sz="1400" dirty="0"/>
              <a:t> </a:t>
            </a:r>
            <a:r>
              <a:rPr lang="en-US" sz="1600" b="1" i="1" dirty="0" smtClean="0"/>
              <a:t>16pt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457200" y="152400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55612" y="8890000"/>
            <a:ext cx="1981200" cy="243416"/>
          </a:xfrm>
        </p:spPr>
        <p:txBody>
          <a:bodyPr/>
          <a:lstStyle/>
          <a:p>
            <a:r>
              <a:rPr lang="en-US" dirty="0" smtClean="0"/>
              <a:t>Version 1 </a:t>
            </a: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7158" y="2286000"/>
            <a:ext cx="2432242" cy="16587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10000" y="4419600"/>
            <a:ext cx="2711666" cy="16587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>
            <a:spLocks/>
          </p:cNvSpPr>
          <p:nvPr/>
        </p:nvSpPr>
        <p:spPr>
          <a:xfrm>
            <a:off x="426357" y="6540500"/>
            <a:ext cx="1859643" cy="137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600200" y="381000"/>
            <a:ext cx="396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2000" b="1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990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Organization Phenology Trail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505200" y="990600"/>
            <a:ext cx="2362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Organization logo here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3400" y="6534150"/>
            <a:ext cx="1752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Distribution map USDA </a:t>
            </a:r>
            <a:endParaRPr lang="en-US" sz="1400" dirty="0" smtClean="0"/>
          </a:p>
          <a:p>
            <a:r>
              <a:rPr lang="en-US" sz="1400" dirty="0" smtClean="0"/>
              <a:t>(</a:t>
            </a:r>
            <a:r>
              <a:rPr lang="en-US" sz="1200" dirty="0" smtClean="0"/>
              <a:t>Note: change date in map credit to download date for each map</a:t>
            </a:r>
            <a:r>
              <a:rPr lang="en-US" sz="1400" dirty="0" smtClean="0"/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90958" y="4800600"/>
            <a:ext cx="2233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Pollinator plant photo</a:t>
            </a:r>
          </a:p>
          <a:p>
            <a:r>
              <a:rPr lang="en-US" dirty="0" smtClean="0"/>
              <a:t> (if possible)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09600" y="2831068"/>
            <a:ext cx="194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Whole plant photo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7981950"/>
            <a:ext cx="685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Map credit: </a:t>
            </a:r>
            <a:r>
              <a:rPr lang="en-US" sz="800" dirty="0"/>
              <a:t>USDA, NRCS. 2014. The PLANTS Database </a:t>
            </a:r>
            <a:r>
              <a:rPr lang="en-US" sz="800" dirty="0" smtClean="0"/>
              <a:t> http</a:t>
            </a:r>
            <a:r>
              <a:rPr lang="en-US" sz="800" dirty="0"/>
              <a:t>://plants.usda.gov, 25 July 2014). National Plant Data Team, Greensboro, NC 27401-4901 </a:t>
            </a:r>
            <a:r>
              <a:rPr lang="en-US" sz="800" dirty="0" smtClean="0"/>
              <a:t>USA</a:t>
            </a:r>
            <a:endParaRPr lang="en-US" sz="800" i="1" dirty="0"/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152400" y="8305800"/>
            <a:ext cx="655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alibri" pitchFamily="84" charset="0"/>
              </a:rPr>
              <a:t>For more information about phenology and the</a:t>
            </a:r>
            <a:r>
              <a:rPr lang="en-US" sz="1200" dirty="0" smtClean="0">
                <a:latin typeface="Calibri" pitchFamily="84" charset="0"/>
              </a:rPr>
              <a:t> New York Phenology Project (NYPP</a:t>
            </a:r>
            <a:r>
              <a:rPr lang="en-US" sz="1200" dirty="0">
                <a:latin typeface="Calibri" pitchFamily="84" charset="0"/>
              </a:rPr>
              <a:t>), please visit </a:t>
            </a:r>
            <a:endParaRPr lang="en-US" sz="1200" dirty="0" smtClean="0">
              <a:latin typeface="Calibri" pitchFamily="84" charset="0"/>
            </a:endParaRPr>
          </a:p>
          <a:p>
            <a:pPr algn="ctr"/>
            <a:r>
              <a:rPr lang="en-US" sz="1200" dirty="0" smtClean="0">
                <a:latin typeface="Calibri" pitchFamily="84" charset="0"/>
              </a:rPr>
              <a:t>the NYPP </a:t>
            </a:r>
            <a:r>
              <a:rPr lang="en-US" sz="1200" dirty="0">
                <a:latin typeface="Calibri" pitchFamily="84" charset="0"/>
              </a:rPr>
              <a:t>website </a:t>
            </a:r>
            <a:r>
              <a:rPr lang="en-US" sz="1200" dirty="0" smtClean="0">
                <a:latin typeface="Calibri" pitchFamily="84" charset="0"/>
              </a:rPr>
              <a:t>(</a:t>
            </a:r>
            <a:r>
              <a:rPr lang="en-US" sz="1200" dirty="0" err="1" smtClean="0">
                <a:latin typeface="Calibri" pitchFamily="84" charset="0"/>
              </a:rPr>
              <a:t>www.nyphenologyproject.org</a:t>
            </a:r>
            <a:r>
              <a:rPr lang="en-US" sz="1200" dirty="0" smtClean="0">
                <a:latin typeface="Calibri" pitchFamily="84" charset="0"/>
              </a:rPr>
              <a:t>) </a:t>
            </a:r>
            <a:r>
              <a:rPr lang="en-US" sz="1200" dirty="0">
                <a:latin typeface="Calibri" pitchFamily="84" charset="0"/>
              </a:rPr>
              <a:t>and the USA-NPN website (</a:t>
            </a:r>
            <a:r>
              <a:rPr lang="en-US" sz="1200" dirty="0" err="1">
                <a:latin typeface="Calibri" pitchFamily="84" charset="0"/>
              </a:rPr>
              <a:t>www.usanpn.org</a:t>
            </a:r>
            <a:r>
              <a:rPr lang="en-US" sz="1200" dirty="0" smtClean="0">
                <a:latin typeface="Calibri" pitchFamily="84" charset="0"/>
              </a:rPr>
              <a:t>). </a:t>
            </a:r>
            <a:endParaRPr lang="en-US" sz="1200" dirty="0">
              <a:latin typeface="Calibri" pitchFamily="84" charset="0"/>
            </a:endParaRPr>
          </a:p>
        </p:txBody>
      </p:sp>
      <p:pic>
        <p:nvPicPr>
          <p:cNvPr id="33" name="Picture 2" descr="C:\Users\Kathy\Dropbox\UC-NRS Flora Project\Logos - NPS-NPN-UCSB\NPN logo.ti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7123" y="287869"/>
            <a:ext cx="1461576" cy="448837"/>
          </a:xfrm>
          <a:prstGeom prst="rect">
            <a:avLst/>
          </a:prstGeom>
          <a:noFill/>
        </p:spPr>
      </p:pic>
      <p:pic>
        <p:nvPicPr>
          <p:cNvPr id="39" name="Picture 38" descr="CGC temp logo transparent.png"/>
          <p:cNvPicPr>
            <a:picLocks noChangeAspect="1"/>
          </p:cNvPicPr>
          <p:nvPr/>
        </p:nvPicPr>
        <p:blipFill rotWithShape="1">
          <a:blip r:embed="rId4"/>
          <a:srcRect l="5939"/>
          <a:stretch/>
        </p:blipFill>
        <p:spPr>
          <a:xfrm>
            <a:off x="2542693" y="194735"/>
            <a:ext cx="1791852" cy="619125"/>
          </a:xfrm>
          <a:prstGeom prst="rect">
            <a:avLst/>
          </a:prstGeom>
        </p:spPr>
      </p:pic>
      <p:pic>
        <p:nvPicPr>
          <p:cNvPr id="40" name="Picture 39" descr="Logo1_NYPP_15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6" t="17884" r="17721" b="23228"/>
          <a:stretch/>
        </p:blipFill>
        <p:spPr>
          <a:xfrm>
            <a:off x="276139" y="262468"/>
            <a:ext cx="1563440" cy="64339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52399" y="152400"/>
            <a:ext cx="6572441" cy="86868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457200" y="15430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/>
          <p:cNvSpPr txBox="1">
            <a:spLocks/>
          </p:cNvSpPr>
          <p:nvPr/>
        </p:nvSpPr>
        <p:spPr>
          <a:xfrm>
            <a:off x="152400" y="711200"/>
            <a:ext cx="6553200" cy="450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200" b="1" dirty="0" smtClean="0"/>
              <a:t>Common Name 22pt  (</a:t>
            </a:r>
            <a:r>
              <a:rPr lang="en-US" sz="2200" b="1" i="1" dirty="0" smtClean="0"/>
              <a:t>Genus species 22pt</a:t>
            </a:r>
            <a:r>
              <a:rPr lang="en-US" sz="2200" b="1" dirty="0" smtClean="0"/>
              <a:t>)</a:t>
            </a:r>
            <a:endParaRPr lang="en-US" sz="2200" b="1" dirty="0"/>
          </a:p>
        </p:txBody>
      </p:sp>
      <p:sp>
        <p:nvSpPr>
          <p:cNvPr id="22" name="Rectangle 21"/>
          <p:cNvSpPr/>
          <p:nvPr/>
        </p:nvSpPr>
        <p:spPr>
          <a:xfrm>
            <a:off x="5036888" y="1645414"/>
            <a:ext cx="1548062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/>
              <a:t>L</a:t>
            </a:r>
            <a:r>
              <a:rPr lang="en-US" sz="1200" b="1" i="1" dirty="0" smtClean="0"/>
              <a:t>eaves</a:t>
            </a:r>
            <a:r>
              <a:rPr lang="en-US" sz="1200" dirty="0" smtClean="0"/>
              <a:t> </a:t>
            </a:r>
          </a:p>
          <a:p>
            <a:endParaRPr lang="en-US" sz="1100" dirty="0"/>
          </a:p>
        </p:txBody>
      </p:sp>
      <p:sp>
        <p:nvSpPr>
          <p:cNvPr id="27" name="Rectangle 26"/>
          <p:cNvSpPr/>
          <p:nvPr/>
        </p:nvSpPr>
        <p:spPr>
          <a:xfrm>
            <a:off x="1921860" y="1645414"/>
            <a:ext cx="1558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/>
              <a:t>Breaking leaf buds</a:t>
            </a:r>
          </a:p>
          <a:p>
            <a:endParaRPr lang="en-US" sz="1100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5029200" y="3380601"/>
            <a:ext cx="1555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/>
              <a:t>Colored leaves</a:t>
            </a:r>
          </a:p>
          <a:p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1883760" y="5106945"/>
            <a:ext cx="162144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/>
              <a:t>Flowers or flower buds</a:t>
            </a:r>
          </a:p>
          <a:p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5086159" y="6870700"/>
            <a:ext cx="1498791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smtClean="0"/>
              <a:t>Ripe fruits</a:t>
            </a:r>
            <a:endParaRPr lang="en-US" sz="1200" b="1" i="1" dirty="0" smtClean="0"/>
          </a:p>
          <a:p>
            <a:endParaRPr lang="en-US" sz="1100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1921860" y="6870700"/>
            <a:ext cx="1569720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Fruits</a:t>
            </a:r>
            <a:r>
              <a:rPr lang="en-US" sz="1400" b="1" i="1" dirty="0" smtClean="0"/>
              <a:t/>
            </a:r>
            <a:br>
              <a:rPr lang="en-US" sz="1400" b="1" i="1" dirty="0" smtClean="0"/>
            </a:br>
            <a:endParaRPr lang="en-US" sz="1100" i="1" dirty="0"/>
          </a:p>
        </p:txBody>
      </p:sp>
      <p:sp>
        <p:nvSpPr>
          <p:cNvPr id="36" name="Rectangle 35"/>
          <p:cNvSpPr/>
          <p:nvPr/>
        </p:nvSpPr>
        <p:spPr>
          <a:xfrm>
            <a:off x="5029201" y="5106945"/>
            <a:ext cx="1562100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Open flowers</a:t>
            </a:r>
          </a:p>
          <a:p>
            <a:endParaRPr lang="en-US" sz="1100" b="1" i="1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1921860" y="3380601"/>
            <a:ext cx="1583340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Increasing leaf size</a:t>
            </a:r>
          </a:p>
          <a:p>
            <a:endParaRPr lang="en-US" sz="11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79400" y="8534400"/>
            <a:ext cx="635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 smtClean="0"/>
              <a:t>Phenophases not pictured</a:t>
            </a:r>
            <a:r>
              <a:rPr lang="en-US" sz="1200" b="1" i="1" dirty="0" smtClean="0"/>
              <a:t>: Add missing phenophases for each species here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350520" y="344424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50520" y="172212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74720" y="344424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55612" y="8890000"/>
            <a:ext cx="1981200" cy="243416"/>
          </a:xfrm>
        </p:spPr>
        <p:txBody>
          <a:bodyPr/>
          <a:lstStyle/>
          <a:p>
            <a:r>
              <a:rPr lang="en-US" dirty="0" smtClean="0"/>
              <a:t>Version 1 </a:t>
            </a:r>
            <a:r>
              <a:rPr lang="en-US" dirty="0"/>
              <a:t>Month Year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164703" y="3100228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46" name="Rectangle 45"/>
          <p:cNvSpPr/>
          <p:nvPr/>
        </p:nvSpPr>
        <p:spPr>
          <a:xfrm>
            <a:off x="3474720" y="172212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50520" y="51816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474720" y="51816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50520" y="69342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474720" y="69342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288903" y="3100227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168400" y="4827429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292600" y="4827428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168400" y="6559551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4292600" y="6559550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168400" y="8312151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292600" y="8312150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457200" y="11620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6200" y="1136650"/>
            <a:ext cx="6705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100" b="1" i="1" dirty="0"/>
              <a:t>Note</a:t>
            </a:r>
            <a:r>
              <a:rPr lang="en-US" sz="1100" i="1" dirty="0"/>
              <a:t>: </a:t>
            </a:r>
            <a:r>
              <a:rPr lang="en-US" sz="1100" b="1" i="1" dirty="0" smtClean="0">
                <a:solidFill>
                  <a:srgbClr val="FF0000"/>
                </a:solidFill>
              </a:rPr>
              <a:t>leaf(??)</a:t>
            </a:r>
            <a:r>
              <a:rPr lang="en-US" sz="1100" b="1" i="1" dirty="0" smtClean="0"/>
              <a:t>, </a:t>
            </a:r>
            <a:r>
              <a:rPr lang="en-US" sz="1100" i="1" dirty="0" smtClean="0"/>
              <a:t>flower and </a:t>
            </a:r>
            <a:r>
              <a:rPr lang="en-US" sz="1100" i="1" dirty="0"/>
              <a:t>fruit phenophases are nested so you may need to record more than one phenophase </a:t>
            </a:r>
            <a:r>
              <a:rPr lang="en-US" sz="1100" i="1" dirty="0" smtClean="0"/>
              <a:t>in each group; </a:t>
            </a:r>
            <a:r>
              <a:rPr lang="en-US" sz="1100" i="1" dirty="0"/>
              <a:t>for example, if you record </a:t>
            </a:r>
            <a:r>
              <a:rPr lang="en-US" sz="1100" b="1" i="1" dirty="0"/>
              <a:t>Y </a:t>
            </a:r>
            <a:r>
              <a:rPr lang="en-US" sz="1100" i="1" dirty="0"/>
              <a:t>for “open flowers” you should also record </a:t>
            </a:r>
            <a:r>
              <a:rPr lang="en-US" sz="1100" b="1" i="1" dirty="0"/>
              <a:t>Y </a:t>
            </a:r>
            <a:r>
              <a:rPr lang="en-US" sz="1100" i="1" dirty="0"/>
              <a:t>for “flowers or flower buds.”</a:t>
            </a:r>
            <a:endParaRPr lang="en-US" sz="1100" dirty="0"/>
          </a:p>
        </p:txBody>
      </p:sp>
      <p:pic>
        <p:nvPicPr>
          <p:cNvPr id="50" name="Picture 2" descr="C:\Users\Kathy\Dropbox\UC-NRS Flora Project\Logos - NPS-NPN-UCSB\NPN logo.ti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7123" y="237069"/>
            <a:ext cx="1461576" cy="448837"/>
          </a:xfrm>
          <a:prstGeom prst="rect">
            <a:avLst/>
          </a:prstGeom>
          <a:noFill/>
        </p:spPr>
      </p:pic>
      <p:pic>
        <p:nvPicPr>
          <p:cNvPr id="61" name="Picture 60" descr="CGC temp logo transparent.png"/>
          <p:cNvPicPr>
            <a:picLocks noChangeAspect="1"/>
          </p:cNvPicPr>
          <p:nvPr/>
        </p:nvPicPr>
        <p:blipFill rotWithShape="1">
          <a:blip r:embed="rId4"/>
          <a:srcRect l="5939"/>
          <a:stretch/>
        </p:blipFill>
        <p:spPr>
          <a:xfrm>
            <a:off x="2542693" y="143935"/>
            <a:ext cx="1791852" cy="619125"/>
          </a:xfrm>
          <a:prstGeom prst="rect">
            <a:avLst/>
          </a:prstGeom>
        </p:spPr>
      </p:pic>
      <p:pic>
        <p:nvPicPr>
          <p:cNvPr id="62" name="Picture 61" descr="Logo1_NYPP_15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6" t="17884" r="17721" b="23228"/>
          <a:stretch/>
        </p:blipFill>
        <p:spPr>
          <a:xfrm>
            <a:off x="276139" y="211668"/>
            <a:ext cx="1563440" cy="6433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430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7500</TotalTime>
  <Words>281</Words>
  <Application>Microsoft Macintosh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Genus species</dc:title>
  <dc:creator>Kathy</dc:creator>
  <cp:lastModifiedBy>Celia</cp:lastModifiedBy>
  <cp:revision>247</cp:revision>
  <cp:lastPrinted>2011-07-20T16:45:05Z</cp:lastPrinted>
  <dcterms:created xsi:type="dcterms:W3CDTF">2014-07-23T19:45:00Z</dcterms:created>
  <dcterms:modified xsi:type="dcterms:W3CDTF">2016-03-24T14:54:55Z</dcterms:modified>
</cp:coreProperties>
</file>