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4" r:id="rId3"/>
  </p:sldIdLst>
  <p:sldSz cx="6858000" cy="9144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3187" autoAdjust="0"/>
    <p:restoredTop sz="94660"/>
  </p:normalViewPr>
  <p:slideViewPr>
    <p:cSldViewPr>
      <p:cViewPr>
        <p:scale>
          <a:sx n="150" d="100"/>
          <a:sy n="150" d="100"/>
        </p:scale>
        <p:origin x="-1968" y="44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85C715A-7C9D-4249-B10E-FB5A9A657BED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06638" y="720725"/>
            <a:ext cx="2701925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42633C9-03B0-4DA4-A5C4-48CDDB0825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79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633C9-03B0-4DA4-A5C4-48CDDB0825B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633C9-03B0-4DA4-A5C4-48CDDB0825B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B80D-4B54-43EF-955B-8988C873197F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DDFA-8D23-45D1-82E2-6E3988417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B80D-4B54-43EF-955B-8988C873197F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DDFA-8D23-45D1-82E2-6E3988417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B80D-4B54-43EF-955B-8988C873197F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DDFA-8D23-45D1-82E2-6E3988417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B80D-4B54-43EF-955B-8988C873197F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DDFA-8D23-45D1-82E2-6E3988417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B80D-4B54-43EF-955B-8988C873197F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DDFA-8D23-45D1-82E2-6E3988417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B80D-4B54-43EF-955B-8988C873197F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DDFA-8D23-45D1-82E2-6E3988417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B80D-4B54-43EF-955B-8988C873197F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DDFA-8D23-45D1-82E2-6E3988417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B80D-4B54-43EF-955B-8988C873197F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DDFA-8D23-45D1-82E2-6E3988417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B80D-4B54-43EF-955B-8988C873197F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DDFA-8D23-45D1-82E2-6E3988417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B80D-4B54-43EF-955B-8988C873197F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DDFA-8D23-45D1-82E2-6E3988417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B80D-4B54-43EF-955B-8988C873197F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DDFA-8D23-45D1-82E2-6E3988417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9B80D-4B54-43EF-955B-8988C873197F}" type="datetimeFigureOut">
              <a:rPr lang="en-US" smtClean="0"/>
              <a:pPr/>
              <a:t>3/24/16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8DDFA-8D23-45D1-82E2-6E3988417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152400"/>
            <a:ext cx="6553200" cy="8686800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" y="8210550"/>
            <a:ext cx="586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819400" y="2174800"/>
            <a:ext cx="3886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/>
              <a:t>Description:</a:t>
            </a:r>
            <a:r>
              <a:rPr lang="en-US" sz="1100" b="1" i="1" dirty="0" smtClean="0"/>
              <a:t> </a:t>
            </a:r>
            <a:r>
              <a:rPr lang="en-US" sz="1100" dirty="0" smtClean="0"/>
              <a:t>11pt text</a:t>
            </a:r>
          </a:p>
          <a:p>
            <a:r>
              <a:rPr lang="en-US" sz="1400" b="1" i="1" dirty="0" smtClean="0"/>
              <a:t>Habitats:</a:t>
            </a:r>
            <a:r>
              <a:rPr lang="en-US" sz="1100" b="1" i="1" dirty="0" smtClean="0"/>
              <a:t> </a:t>
            </a:r>
            <a:r>
              <a:rPr lang="en-US" sz="1100" dirty="0"/>
              <a:t>11pt </a:t>
            </a:r>
            <a:r>
              <a:rPr lang="en-US" sz="1100" dirty="0" smtClean="0"/>
              <a:t>text</a:t>
            </a:r>
            <a:endParaRPr lang="en-US" sz="1100" b="1" i="1" dirty="0" smtClean="0"/>
          </a:p>
          <a:p>
            <a:r>
              <a:rPr lang="en-US" sz="1400" b="1" i="1" dirty="0" smtClean="0"/>
              <a:t>Phenology highlights:</a:t>
            </a:r>
            <a:r>
              <a:rPr lang="en-US" sz="1100" b="1" i="1" dirty="0" smtClean="0"/>
              <a:t> </a:t>
            </a:r>
            <a:r>
              <a:rPr lang="en-US" sz="1100" dirty="0"/>
              <a:t>11pt </a:t>
            </a:r>
            <a:r>
              <a:rPr lang="en-US" sz="1100" dirty="0" smtClean="0"/>
              <a:t>text</a:t>
            </a:r>
            <a:endParaRPr lang="en-US" sz="11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4191000"/>
            <a:ext cx="586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81000" y="3944779"/>
            <a:ext cx="8131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 smtClean="0"/>
              <a:t>Photo credit:</a:t>
            </a:r>
          </a:p>
        </p:txBody>
      </p:sp>
      <p:sp>
        <p:nvSpPr>
          <p:cNvPr id="2" name="Rectangle 1"/>
          <p:cNvSpPr/>
          <p:nvPr/>
        </p:nvSpPr>
        <p:spPr>
          <a:xfrm>
            <a:off x="387158" y="4298990"/>
            <a:ext cx="3422842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i="1" dirty="0" smtClean="0"/>
              <a:t>Species facts (make sure this highlights pollinator relationships first, then </a:t>
            </a:r>
            <a:r>
              <a:rPr lang="en-US" sz="1400" b="1" i="1" dirty="0" err="1" smtClean="0"/>
              <a:t>ethnobotanical</a:t>
            </a:r>
            <a:r>
              <a:rPr lang="en-US" sz="1400" b="1" i="1" dirty="0" smtClean="0"/>
              <a:t> information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100" smtClean="0"/>
              <a:t>… is </a:t>
            </a:r>
            <a:r>
              <a:rPr lang="en-US" sz="1100" dirty="0" smtClean="0"/>
              <a:t>pollinated by 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0" y="6458911"/>
            <a:ext cx="419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i="1" dirty="0" smtClean="0"/>
              <a:t>Why observe this species?</a:t>
            </a:r>
            <a:r>
              <a:rPr lang="en-US" sz="1400" dirty="0"/>
              <a:t> </a:t>
            </a:r>
            <a:r>
              <a:rPr lang="en-US" sz="1100" dirty="0"/>
              <a:t>11pt text</a:t>
            </a:r>
            <a:endParaRPr lang="en-US" sz="1100" b="1" i="1" dirty="0" smtClean="0"/>
          </a:p>
          <a:p>
            <a:r>
              <a:rPr lang="en-US" sz="1400" b="1" i="1" dirty="0" smtClean="0"/>
              <a:t>Tips for observing this species:</a:t>
            </a:r>
            <a:r>
              <a:rPr lang="en-US" sz="1400" dirty="0" smtClean="0"/>
              <a:t> </a:t>
            </a:r>
            <a:r>
              <a:rPr lang="en-US" sz="1100" dirty="0"/>
              <a:t>11pt text</a:t>
            </a:r>
            <a:endParaRPr lang="en-US" sz="1100" b="1" i="1" dirty="0" smtClean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457200" y="6381750"/>
            <a:ext cx="586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908981" y="6076950"/>
            <a:ext cx="17966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 smtClean="0"/>
              <a:t>Photo credit:</a:t>
            </a:r>
            <a:endParaRPr lang="en-US" sz="900" i="1" dirty="0"/>
          </a:p>
        </p:txBody>
      </p:sp>
      <p:sp>
        <p:nvSpPr>
          <p:cNvPr id="4" name="Rectangle 3"/>
          <p:cNvSpPr/>
          <p:nvPr/>
        </p:nvSpPr>
        <p:spPr>
          <a:xfrm>
            <a:off x="381000" y="1676400"/>
            <a:ext cx="6172200" cy="4348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1950" y="1718846"/>
            <a:ext cx="6191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Common name:</a:t>
            </a:r>
            <a:r>
              <a:rPr lang="en-US" sz="1600" b="1" dirty="0" smtClean="0"/>
              <a:t> 16pt       </a:t>
            </a:r>
            <a:r>
              <a:rPr lang="en-US" sz="1400" dirty="0" smtClean="0"/>
              <a:t>Genus Species:</a:t>
            </a:r>
            <a:r>
              <a:rPr lang="en-US" sz="1400" dirty="0"/>
              <a:t> </a:t>
            </a:r>
            <a:r>
              <a:rPr lang="en-US" sz="1600" b="1" i="1" dirty="0" smtClean="0"/>
              <a:t>16pt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457200" y="1524000"/>
            <a:ext cx="586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755612" y="8890000"/>
            <a:ext cx="1981200" cy="243416"/>
          </a:xfrm>
        </p:spPr>
        <p:txBody>
          <a:bodyPr/>
          <a:lstStyle/>
          <a:p>
            <a:r>
              <a:rPr lang="en-US" dirty="0" smtClean="0"/>
              <a:t>Version 1 </a:t>
            </a:r>
            <a:r>
              <a:rPr lang="en-US" dirty="0"/>
              <a:t>Month Year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7158" y="2286000"/>
            <a:ext cx="2432242" cy="16587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810000" y="4419600"/>
            <a:ext cx="2711666" cy="16587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>
            <a:spLocks/>
          </p:cNvSpPr>
          <p:nvPr/>
        </p:nvSpPr>
        <p:spPr>
          <a:xfrm>
            <a:off x="426357" y="6540500"/>
            <a:ext cx="1859643" cy="1377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600200" y="381000"/>
            <a:ext cx="39624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en-US" sz="2000" b="1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7200" y="9906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Organization Phenology Trail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505200" y="990600"/>
            <a:ext cx="2362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Organization logo here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3400" y="6534150"/>
            <a:ext cx="17526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Distribution map – </a:t>
            </a:r>
            <a:r>
              <a:rPr lang="en-US" dirty="0" smtClean="0">
                <a:solidFill>
                  <a:srgbClr val="FF0000"/>
                </a:solidFill>
              </a:rPr>
              <a:t>from where??</a:t>
            </a:r>
            <a:endParaRPr lang="en-US" sz="1400" dirty="0" smtClean="0">
              <a:solidFill>
                <a:srgbClr val="FF0000"/>
              </a:solidFill>
            </a:endParaRPr>
          </a:p>
          <a:p>
            <a:r>
              <a:rPr lang="en-US" sz="1400" dirty="0" smtClean="0">
                <a:solidFill>
                  <a:srgbClr val="FF0000"/>
                </a:solidFill>
              </a:rPr>
              <a:t>(</a:t>
            </a:r>
            <a:r>
              <a:rPr lang="en-US" sz="1200" dirty="0" smtClean="0">
                <a:solidFill>
                  <a:srgbClr val="FF0000"/>
                </a:solidFill>
              </a:rPr>
              <a:t>Note: change map credit to download date for each map</a:t>
            </a:r>
            <a:r>
              <a:rPr lang="en-US" sz="1400" dirty="0" smtClean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090958" y="4800600"/>
            <a:ext cx="2309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Animal in </a:t>
            </a:r>
            <a:r>
              <a:rPr lang="en-US" dirty="0" smtClean="0"/>
              <a:t>action – pollinating if possible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09600" y="2831068"/>
            <a:ext cx="840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Animal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7981950"/>
            <a:ext cx="685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>
                <a:solidFill>
                  <a:srgbClr val="FF0000"/>
                </a:solidFill>
              </a:rPr>
              <a:t>Map credit: </a:t>
            </a:r>
            <a:r>
              <a:rPr lang="en-US" sz="800" dirty="0">
                <a:solidFill>
                  <a:srgbClr val="FF0000"/>
                </a:solidFill>
              </a:rPr>
              <a:t>USDA, NRCS. 2014. The PLANTS Database </a:t>
            </a:r>
            <a:r>
              <a:rPr lang="en-US" sz="800" dirty="0" smtClean="0">
                <a:solidFill>
                  <a:srgbClr val="FF0000"/>
                </a:solidFill>
              </a:rPr>
              <a:t> http</a:t>
            </a:r>
            <a:r>
              <a:rPr lang="en-US" sz="800" dirty="0">
                <a:solidFill>
                  <a:srgbClr val="FF0000"/>
                </a:solidFill>
              </a:rPr>
              <a:t>://plants.usda.gov, 25 July 2014). National Plant Data Team, Greensboro, NC 27401-4901 </a:t>
            </a:r>
            <a:r>
              <a:rPr lang="en-US" sz="800" dirty="0" smtClean="0">
                <a:solidFill>
                  <a:srgbClr val="FF0000"/>
                </a:solidFill>
              </a:rPr>
              <a:t>USA</a:t>
            </a:r>
            <a:endParaRPr lang="en-US" sz="800" i="1" dirty="0">
              <a:solidFill>
                <a:srgbClr val="FF0000"/>
              </a:solidFill>
            </a:endParaRPr>
          </a:p>
        </p:txBody>
      </p:sp>
      <p:sp>
        <p:nvSpPr>
          <p:cNvPr id="31" name="TextBox 3"/>
          <p:cNvSpPr txBox="1">
            <a:spLocks noChangeArrowheads="1"/>
          </p:cNvSpPr>
          <p:nvPr/>
        </p:nvSpPr>
        <p:spPr bwMode="auto">
          <a:xfrm>
            <a:off x="152400" y="8305800"/>
            <a:ext cx="6553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Calibri" pitchFamily="84" charset="0"/>
              </a:rPr>
              <a:t>For more information about phenology and the</a:t>
            </a:r>
            <a:r>
              <a:rPr lang="en-US" sz="1200" dirty="0" smtClean="0">
                <a:latin typeface="Calibri" pitchFamily="84" charset="0"/>
              </a:rPr>
              <a:t> New York Phenology Project (NYPP</a:t>
            </a:r>
            <a:r>
              <a:rPr lang="en-US" sz="1200" dirty="0">
                <a:latin typeface="Calibri" pitchFamily="84" charset="0"/>
              </a:rPr>
              <a:t>), please visit </a:t>
            </a:r>
            <a:endParaRPr lang="en-US" sz="1200" dirty="0" smtClean="0">
              <a:latin typeface="Calibri" pitchFamily="84" charset="0"/>
            </a:endParaRPr>
          </a:p>
          <a:p>
            <a:pPr algn="ctr"/>
            <a:r>
              <a:rPr lang="en-US" sz="1200" dirty="0" smtClean="0">
                <a:latin typeface="Calibri" pitchFamily="84" charset="0"/>
              </a:rPr>
              <a:t>the NYPP </a:t>
            </a:r>
            <a:r>
              <a:rPr lang="en-US" sz="1200" dirty="0">
                <a:latin typeface="Calibri" pitchFamily="84" charset="0"/>
              </a:rPr>
              <a:t>website </a:t>
            </a:r>
            <a:r>
              <a:rPr lang="en-US" sz="1200" dirty="0" smtClean="0">
                <a:latin typeface="Calibri" pitchFamily="84" charset="0"/>
              </a:rPr>
              <a:t>(</a:t>
            </a:r>
            <a:r>
              <a:rPr lang="en-US" sz="1200" dirty="0" err="1" smtClean="0">
                <a:latin typeface="Calibri" pitchFamily="84" charset="0"/>
              </a:rPr>
              <a:t>www.nyphenologyproject.org</a:t>
            </a:r>
            <a:r>
              <a:rPr lang="en-US" sz="1200" dirty="0" smtClean="0">
                <a:latin typeface="Calibri" pitchFamily="84" charset="0"/>
              </a:rPr>
              <a:t>) </a:t>
            </a:r>
            <a:r>
              <a:rPr lang="en-US" sz="1200" dirty="0">
                <a:latin typeface="Calibri" pitchFamily="84" charset="0"/>
              </a:rPr>
              <a:t>and the USA-NPN website (</a:t>
            </a:r>
            <a:r>
              <a:rPr lang="en-US" sz="1200" dirty="0" err="1">
                <a:latin typeface="Calibri" pitchFamily="84" charset="0"/>
              </a:rPr>
              <a:t>www.usanpn.org</a:t>
            </a:r>
            <a:r>
              <a:rPr lang="en-US" sz="1200" dirty="0" smtClean="0">
                <a:latin typeface="Calibri" pitchFamily="84" charset="0"/>
              </a:rPr>
              <a:t>). </a:t>
            </a:r>
            <a:endParaRPr lang="en-US" sz="1200" dirty="0">
              <a:latin typeface="Calibri" pitchFamily="84" charset="0"/>
            </a:endParaRPr>
          </a:p>
        </p:txBody>
      </p:sp>
      <p:pic>
        <p:nvPicPr>
          <p:cNvPr id="33" name="Picture 2" descr="C:\Users\Kathy\Dropbox\UC-NRS Flora Project\Logos - NPS-NPN-UCSB\NPN logo.tif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17123" y="287869"/>
            <a:ext cx="1461576" cy="448837"/>
          </a:xfrm>
          <a:prstGeom prst="rect">
            <a:avLst/>
          </a:prstGeom>
          <a:noFill/>
        </p:spPr>
      </p:pic>
      <p:pic>
        <p:nvPicPr>
          <p:cNvPr id="39" name="Picture 38" descr="CGC temp logo transparent.png"/>
          <p:cNvPicPr>
            <a:picLocks noChangeAspect="1"/>
          </p:cNvPicPr>
          <p:nvPr/>
        </p:nvPicPr>
        <p:blipFill rotWithShape="1">
          <a:blip r:embed="rId4"/>
          <a:srcRect l="5939"/>
          <a:stretch/>
        </p:blipFill>
        <p:spPr>
          <a:xfrm>
            <a:off x="2542693" y="194735"/>
            <a:ext cx="1791852" cy="619125"/>
          </a:xfrm>
          <a:prstGeom prst="rect">
            <a:avLst/>
          </a:prstGeom>
        </p:spPr>
      </p:pic>
      <p:pic>
        <p:nvPicPr>
          <p:cNvPr id="40" name="Picture 39" descr="Logo1_NYPP_15.pn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36" t="17884" r="17721" b="23228"/>
          <a:stretch/>
        </p:blipFill>
        <p:spPr>
          <a:xfrm>
            <a:off x="276139" y="262468"/>
            <a:ext cx="1563440" cy="643396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52399" y="152400"/>
            <a:ext cx="6572441" cy="8686800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457200" y="1543050"/>
            <a:ext cx="586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itle 1"/>
          <p:cNvSpPr txBox="1">
            <a:spLocks/>
          </p:cNvSpPr>
          <p:nvPr/>
        </p:nvSpPr>
        <p:spPr>
          <a:xfrm>
            <a:off x="152400" y="711200"/>
            <a:ext cx="6553200" cy="4508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200" b="1" dirty="0" smtClean="0"/>
              <a:t>Common Name 22pt  (</a:t>
            </a:r>
            <a:r>
              <a:rPr lang="en-US" sz="2200" b="1" i="1" dirty="0" smtClean="0"/>
              <a:t>Genus species 22pt</a:t>
            </a:r>
            <a:r>
              <a:rPr lang="en-US" sz="2200" b="1" dirty="0" smtClean="0"/>
              <a:t>)</a:t>
            </a:r>
            <a:endParaRPr lang="en-US" sz="2200" b="1" dirty="0"/>
          </a:p>
        </p:txBody>
      </p:sp>
      <p:sp>
        <p:nvSpPr>
          <p:cNvPr id="22" name="Rectangle 21"/>
          <p:cNvSpPr/>
          <p:nvPr/>
        </p:nvSpPr>
        <p:spPr>
          <a:xfrm>
            <a:off x="5036888" y="1645414"/>
            <a:ext cx="1548062" cy="446276"/>
          </a:xfrm>
          <a:prstGeom prst="rect">
            <a:avLst/>
          </a:prstGeom>
        </p:spPr>
        <p:txBody>
          <a:bodyPr wrap="square" lIns="45720" rIns="45720">
            <a:spAutoFit/>
          </a:bodyPr>
          <a:lstStyle/>
          <a:p>
            <a:r>
              <a:rPr lang="en-US" sz="1200" b="1" i="1" dirty="0" smtClean="0"/>
              <a:t>Flower visitation</a:t>
            </a:r>
            <a:endParaRPr lang="en-US" sz="1200" dirty="0" smtClean="0"/>
          </a:p>
          <a:p>
            <a:endParaRPr lang="en-US" sz="1100" dirty="0"/>
          </a:p>
        </p:txBody>
      </p:sp>
      <p:sp>
        <p:nvSpPr>
          <p:cNvPr id="27" name="Rectangle 26"/>
          <p:cNvSpPr/>
          <p:nvPr/>
        </p:nvSpPr>
        <p:spPr>
          <a:xfrm>
            <a:off x="1921860" y="1645414"/>
            <a:ext cx="15583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i="1" dirty="0" smtClean="0"/>
              <a:t>Active Adults</a:t>
            </a:r>
          </a:p>
          <a:p>
            <a:endParaRPr lang="en-US" sz="1100" dirty="0" smtClean="0"/>
          </a:p>
        </p:txBody>
      </p:sp>
      <p:sp>
        <p:nvSpPr>
          <p:cNvPr id="30" name="Rectangle 29"/>
          <p:cNvSpPr/>
          <p:nvPr/>
        </p:nvSpPr>
        <p:spPr>
          <a:xfrm>
            <a:off x="5029200" y="3380601"/>
            <a:ext cx="15557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i="1" dirty="0" smtClean="0"/>
              <a:t>Mating</a:t>
            </a:r>
          </a:p>
          <a:p>
            <a:endParaRPr lang="en-US" sz="1100" dirty="0"/>
          </a:p>
        </p:txBody>
      </p:sp>
      <p:sp>
        <p:nvSpPr>
          <p:cNvPr id="31" name="Rectangle 30"/>
          <p:cNvSpPr/>
          <p:nvPr/>
        </p:nvSpPr>
        <p:spPr>
          <a:xfrm>
            <a:off x="1883760" y="5106945"/>
            <a:ext cx="162144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i="1" dirty="0" smtClean="0"/>
              <a:t>Active caterpillars</a:t>
            </a:r>
          </a:p>
          <a:p>
            <a:endParaRPr lang="en-US" sz="1100" dirty="0"/>
          </a:p>
        </p:txBody>
      </p:sp>
      <p:sp>
        <p:nvSpPr>
          <p:cNvPr id="32" name="Rectangle 31"/>
          <p:cNvSpPr/>
          <p:nvPr/>
        </p:nvSpPr>
        <p:spPr>
          <a:xfrm>
            <a:off x="5086159" y="6870700"/>
            <a:ext cx="1498791" cy="446276"/>
          </a:xfrm>
          <a:prstGeom prst="rect">
            <a:avLst/>
          </a:prstGeom>
        </p:spPr>
        <p:txBody>
          <a:bodyPr wrap="square" lIns="45720" rIns="45720">
            <a:spAutoFit/>
          </a:bodyPr>
          <a:lstStyle/>
          <a:p>
            <a:r>
              <a:rPr lang="en-US" sz="1200" b="1" i="1" dirty="0" smtClean="0"/>
              <a:t>Dead caterpillars</a:t>
            </a:r>
          </a:p>
          <a:p>
            <a:endParaRPr lang="en-US" sz="1100" dirty="0" smtClean="0"/>
          </a:p>
        </p:txBody>
      </p:sp>
      <p:sp>
        <p:nvSpPr>
          <p:cNvPr id="34" name="Rectangle 33"/>
          <p:cNvSpPr/>
          <p:nvPr/>
        </p:nvSpPr>
        <p:spPr>
          <a:xfrm>
            <a:off x="1921860" y="6870700"/>
            <a:ext cx="1569720" cy="446276"/>
          </a:xfrm>
          <a:prstGeom prst="rect">
            <a:avLst/>
          </a:prstGeom>
        </p:spPr>
        <p:txBody>
          <a:bodyPr wrap="square" lIns="45720" rIns="45720">
            <a:spAutoFit/>
          </a:bodyPr>
          <a:lstStyle/>
          <a:p>
            <a:r>
              <a:rPr lang="en-US" sz="1200" b="1" i="1" dirty="0" smtClean="0"/>
              <a:t>Dead adults</a:t>
            </a:r>
            <a:r>
              <a:rPr lang="en-US" sz="1400" b="1" i="1" dirty="0" smtClean="0"/>
              <a:t/>
            </a:r>
            <a:br>
              <a:rPr lang="en-US" sz="1400" b="1" i="1" dirty="0" smtClean="0"/>
            </a:br>
            <a:endParaRPr lang="en-US" sz="1100" i="1" dirty="0"/>
          </a:p>
        </p:txBody>
      </p:sp>
      <p:sp>
        <p:nvSpPr>
          <p:cNvPr id="36" name="Rectangle 35"/>
          <p:cNvSpPr/>
          <p:nvPr/>
        </p:nvSpPr>
        <p:spPr>
          <a:xfrm>
            <a:off x="5029201" y="5106945"/>
            <a:ext cx="1562100" cy="446276"/>
          </a:xfrm>
          <a:prstGeom prst="rect">
            <a:avLst/>
          </a:prstGeom>
        </p:spPr>
        <p:txBody>
          <a:bodyPr wrap="square" lIns="45720" rIns="45720">
            <a:spAutoFit/>
          </a:bodyPr>
          <a:lstStyle/>
          <a:p>
            <a:r>
              <a:rPr lang="en-US" sz="1200" b="1" i="1" dirty="0" smtClean="0"/>
              <a:t>Caterpillars feeding</a:t>
            </a:r>
          </a:p>
          <a:p>
            <a:endParaRPr lang="en-US" sz="1100" b="1" i="1" dirty="0" smtClean="0"/>
          </a:p>
        </p:txBody>
      </p:sp>
      <p:sp>
        <p:nvSpPr>
          <p:cNvPr id="37" name="Rectangle 36"/>
          <p:cNvSpPr/>
          <p:nvPr/>
        </p:nvSpPr>
        <p:spPr>
          <a:xfrm>
            <a:off x="1921860" y="3380601"/>
            <a:ext cx="1583340" cy="446276"/>
          </a:xfrm>
          <a:prstGeom prst="rect">
            <a:avLst/>
          </a:prstGeom>
        </p:spPr>
        <p:txBody>
          <a:bodyPr wrap="square" lIns="45720" rIns="45720">
            <a:spAutoFit/>
          </a:bodyPr>
          <a:lstStyle/>
          <a:p>
            <a:r>
              <a:rPr lang="en-US" sz="1200" b="1" i="1" dirty="0" smtClean="0"/>
              <a:t>Migrating adults</a:t>
            </a:r>
          </a:p>
          <a:p>
            <a:endParaRPr lang="en-US" sz="11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79400" y="8534400"/>
            <a:ext cx="6350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i="1" dirty="0" smtClean="0"/>
              <a:t>Phenophases not pictured</a:t>
            </a:r>
            <a:r>
              <a:rPr lang="en-US" sz="1200" b="1" i="1" dirty="0" smtClean="0"/>
              <a:t>: ‘individuals at a feeding station’</a:t>
            </a:r>
            <a:r>
              <a:rPr lang="en-US" sz="1200" i="1" dirty="0" smtClean="0"/>
              <a:t> and </a:t>
            </a:r>
            <a:r>
              <a:rPr lang="en-US" sz="1200" b="1" i="1" dirty="0" smtClean="0"/>
              <a:t>‘individuals in a net’</a:t>
            </a:r>
            <a:endParaRPr lang="en-US" sz="1200" dirty="0"/>
          </a:p>
        </p:txBody>
      </p:sp>
      <p:sp>
        <p:nvSpPr>
          <p:cNvPr id="29" name="Rectangle 28"/>
          <p:cNvSpPr/>
          <p:nvPr/>
        </p:nvSpPr>
        <p:spPr>
          <a:xfrm>
            <a:off x="350520" y="3444240"/>
            <a:ext cx="1554480" cy="1554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50520" y="1722120"/>
            <a:ext cx="1554480" cy="1554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3474720" y="3444240"/>
            <a:ext cx="1554480" cy="1554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755612" y="8890000"/>
            <a:ext cx="1981200" cy="243416"/>
          </a:xfrm>
        </p:spPr>
        <p:txBody>
          <a:bodyPr/>
          <a:lstStyle/>
          <a:p>
            <a:r>
              <a:rPr lang="en-US" dirty="0" smtClean="0"/>
              <a:t>Version </a:t>
            </a:r>
            <a:r>
              <a:rPr lang="en-US" smtClean="0"/>
              <a:t>1 </a:t>
            </a:r>
            <a:r>
              <a:rPr lang="en-US"/>
              <a:t>Month Year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164703" y="3100228"/>
            <a:ext cx="775949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900" b="1" dirty="0" smtClean="0"/>
              <a:t>Photo credit</a:t>
            </a:r>
            <a:endParaRPr lang="en-US" sz="900" b="1" dirty="0"/>
          </a:p>
        </p:txBody>
      </p:sp>
      <p:sp>
        <p:nvSpPr>
          <p:cNvPr id="46" name="Rectangle 45"/>
          <p:cNvSpPr/>
          <p:nvPr/>
        </p:nvSpPr>
        <p:spPr>
          <a:xfrm>
            <a:off x="3474720" y="1722120"/>
            <a:ext cx="1554480" cy="1554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350520" y="5181600"/>
            <a:ext cx="1554480" cy="1554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3474720" y="5181600"/>
            <a:ext cx="1554480" cy="1554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350520" y="6934200"/>
            <a:ext cx="1554480" cy="1554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3474720" y="6934200"/>
            <a:ext cx="1554480" cy="1554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288903" y="3100227"/>
            <a:ext cx="775949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900" b="1" dirty="0" smtClean="0"/>
              <a:t>Photo credit</a:t>
            </a:r>
            <a:endParaRPr lang="en-US" sz="9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1168400" y="4827429"/>
            <a:ext cx="775949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900" b="1" dirty="0" smtClean="0"/>
              <a:t>Photo credit</a:t>
            </a:r>
            <a:endParaRPr lang="en-US" sz="9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4292600" y="4827428"/>
            <a:ext cx="775949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900" b="1" dirty="0" smtClean="0"/>
              <a:t>Photo credit</a:t>
            </a:r>
            <a:endParaRPr lang="en-US" sz="9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1168400" y="6559551"/>
            <a:ext cx="775949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900" b="1" dirty="0" smtClean="0"/>
              <a:t>Photo credit</a:t>
            </a:r>
            <a:endParaRPr lang="en-US" sz="9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4292600" y="6559550"/>
            <a:ext cx="775949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900" b="1" dirty="0" smtClean="0"/>
              <a:t>Photo credit</a:t>
            </a:r>
            <a:endParaRPr lang="en-US" sz="9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1168400" y="8312151"/>
            <a:ext cx="775949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900" b="1" dirty="0" smtClean="0"/>
              <a:t>Photo credit</a:t>
            </a:r>
            <a:endParaRPr lang="en-US" sz="9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4292600" y="8312150"/>
            <a:ext cx="775949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900" b="1" dirty="0" smtClean="0"/>
              <a:t>Photo credit</a:t>
            </a:r>
            <a:endParaRPr lang="en-US" sz="900" b="1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457200" y="1162050"/>
            <a:ext cx="586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198967" y="1136650"/>
            <a:ext cx="6477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100" b="1" i="1" dirty="0" smtClean="0"/>
              <a:t>Note</a:t>
            </a:r>
            <a:r>
              <a:rPr lang="en-US" sz="1100" i="1" dirty="0" smtClean="0"/>
              <a:t>: </a:t>
            </a:r>
            <a:r>
              <a:rPr lang="en-US" sz="1100" dirty="0"/>
              <a:t>E</a:t>
            </a:r>
            <a:r>
              <a:rPr lang="en-US" sz="1100" dirty="0" smtClean="0"/>
              <a:t>ven </a:t>
            </a:r>
            <a:r>
              <a:rPr lang="en-US" sz="1100" dirty="0"/>
              <a:t>if you did not see a particular animal </a:t>
            </a:r>
            <a:r>
              <a:rPr lang="en-US" sz="1100" dirty="0" smtClean="0"/>
              <a:t>species, record that data. </a:t>
            </a:r>
            <a:r>
              <a:rPr lang="en-US" sz="1100" dirty="0"/>
              <a:t>Knowing when an animal is not </a:t>
            </a:r>
            <a:r>
              <a:rPr lang="en-US" sz="1100" dirty="0" smtClean="0"/>
              <a:t>present </a:t>
            </a:r>
            <a:r>
              <a:rPr lang="en-US" sz="1100" dirty="0"/>
              <a:t>or when an animal is not in a given phenophase is just as important as knowing when it </a:t>
            </a:r>
            <a:r>
              <a:rPr lang="en-US" sz="1100" dirty="0" smtClean="0"/>
              <a:t>is.</a:t>
            </a:r>
            <a:endParaRPr lang="en-US" sz="1100" dirty="0"/>
          </a:p>
        </p:txBody>
      </p:sp>
      <p:pic>
        <p:nvPicPr>
          <p:cNvPr id="50" name="Picture 2" descr="C:\Users\Kathy\Dropbox\UC-NRS Flora Project\Logos - NPS-NPN-UCSB\NPN logo.tif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17123" y="237069"/>
            <a:ext cx="1461576" cy="448837"/>
          </a:xfrm>
          <a:prstGeom prst="rect">
            <a:avLst/>
          </a:prstGeom>
          <a:noFill/>
        </p:spPr>
      </p:pic>
      <p:pic>
        <p:nvPicPr>
          <p:cNvPr id="61" name="Picture 60" descr="CGC temp logo transparent.png"/>
          <p:cNvPicPr>
            <a:picLocks noChangeAspect="1"/>
          </p:cNvPicPr>
          <p:nvPr/>
        </p:nvPicPr>
        <p:blipFill rotWithShape="1">
          <a:blip r:embed="rId4"/>
          <a:srcRect l="5939"/>
          <a:stretch/>
        </p:blipFill>
        <p:spPr>
          <a:xfrm>
            <a:off x="2542693" y="143935"/>
            <a:ext cx="1791852" cy="619125"/>
          </a:xfrm>
          <a:prstGeom prst="rect">
            <a:avLst/>
          </a:prstGeom>
        </p:spPr>
      </p:pic>
      <p:pic>
        <p:nvPicPr>
          <p:cNvPr id="62" name="Picture 61" descr="Logo1_NYPP_15.pn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36" t="17884" r="17721" b="23228"/>
          <a:stretch/>
        </p:blipFill>
        <p:spPr>
          <a:xfrm>
            <a:off x="276139" y="211668"/>
            <a:ext cx="1563440" cy="643396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4305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9179</TotalTime>
  <Words>275</Words>
  <Application>Microsoft Macintosh PowerPoint</Application>
  <PresentationFormat>On-screen Show (4:3)</PresentationFormat>
  <Paragraphs>43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Genus species</dc:title>
  <dc:creator>Kathy</dc:creator>
  <cp:lastModifiedBy>Celia</cp:lastModifiedBy>
  <cp:revision>256</cp:revision>
  <cp:lastPrinted>2011-07-20T16:45:05Z</cp:lastPrinted>
  <dcterms:created xsi:type="dcterms:W3CDTF">2014-07-23T19:45:00Z</dcterms:created>
  <dcterms:modified xsi:type="dcterms:W3CDTF">2016-03-24T14:56:11Z</dcterms:modified>
</cp:coreProperties>
</file>